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0.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56" r:id="rId2"/>
    <p:sldId id="767" r:id="rId3"/>
    <p:sldId id="768" r:id="rId4"/>
    <p:sldId id="639" r:id="rId5"/>
    <p:sldId id="728" r:id="rId6"/>
    <p:sldId id="729" r:id="rId7"/>
    <p:sldId id="730" r:id="rId8"/>
    <p:sldId id="643" r:id="rId9"/>
    <p:sldId id="731" r:id="rId10"/>
    <p:sldId id="732" r:id="rId11"/>
    <p:sldId id="733" r:id="rId12"/>
    <p:sldId id="734" r:id="rId13"/>
    <p:sldId id="735" r:id="rId14"/>
    <p:sldId id="736" r:id="rId15"/>
    <p:sldId id="737" r:id="rId16"/>
    <p:sldId id="738" r:id="rId17"/>
    <p:sldId id="739" r:id="rId18"/>
    <p:sldId id="740" r:id="rId19"/>
    <p:sldId id="741" r:id="rId20"/>
    <p:sldId id="742" r:id="rId21"/>
    <p:sldId id="743" r:id="rId22"/>
    <p:sldId id="744" r:id="rId23"/>
    <p:sldId id="745" r:id="rId24"/>
    <p:sldId id="746" r:id="rId25"/>
    <p:sldId id="747" r:id="rId26"/>
    <p:sldId id="748" r:id="rId27"/>
    <p:sldId id="749" r:id="rId28"/>
    <p:sldId id="750" r:id="rId29"/>
    <p:sldId id="751" r:id="rId30"/>
    <p:sldId id="752" r:id="rId31"/>
    <p:sldId id="753" r:id="rId32"/>
    <p:sldId id="754" r:id="rId33"/>
    <p:sldId id="755" r:id="rId34"/>
    <p:sldId id="756" r:id="rId35"/>
    <p:sldId id="757" r:id="rId36"/>
    <p:sldId id="612" r:id="rId37"/>
    <p:sldId id="758" r:id="rId38"/>
    <p:sldId id="759" r:id="rId39"/>
    <p:sldId id="760" r:id="rId40"/>
    <p:sldId id="761" r:id="rId41"/>
    <p:sldId id="762" r:id="rId42"/>
    <p:sldId id="763" r:id="rId43"/>
    <p:sldId id="764" r:id="rId44"/>
    <p:sldId id="765" r:id="rId45"/>
    <p:sldId id="766" r:id="rId46"/>
    <p:sldId id="769" r:id="rId47"/>
    <p:sldId id="770" r:id="rId48"/>
    <p:sldId id="260"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9933"/>
    <a:srgbClr val="FF9900"/>
    <a:srgbClr val="FFFF66"/>
    <a:srgbClr val="FFFFCC"/>
    <a:srgbClr val="FFCC66"/>
    <a:srgbClr val="0000FF"/>
    <a:srgbClr val="CCFFFF"/>
    <a:srgbClr val="33CC3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5" autoAdjust="0"/>
    <p:restoredTop sz="58559" autoAdjust="0"/>
  </p:normalViewPr>
  <p:slideViewPr>
    <p:cSldViewPr snapToGrid="0" snapToObjects="1">
      <p:cViewPr varScale="1">
        <p:scale>
          <a:sx n="52" d="100"/>
          <a:sy n="52" d="100"/>
        </p:scale>
        <p:origin x="1384" y="168"/>
      </p:cViewPr>
      <p:guideLst/>
    </p:cSldViewPr>
  </p:slideViewPr>
  <p:notesTextViewPr>
    <p:cViewPr>
      <p:scale>
        <a:sx n="100" d="100"/>
        <a:sy n="100" d="100"/>
      </p:scale>
      <p:origin x="0" y="0"/>
    </p:cViewPr>
  </p:notesTextViewPr>
  <p:notesViewPr>
    <p:cSldViewPr snapToGrid="0" snapToObjects="1">
      <p:cViewPr varScale="1">
        <p:scale>
          <a:sx n="66" d="100"/>
          <a:sy n="66" d="100"/>
        </p:scale>
        <p:origin x="3062"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Welcome to Module 11, where you learn about the third pillar of the Well-Architected Framework: Reliability.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While this module discusses many best practices, it also talks about how to use the Amazon Web Services—or AWS—environment to implement scenarios that improve the reliability of a system. The following tools and services focus on reliability, and are discussed throughout this module: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AWS Identity and Access Management, or IAM</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Amazon Virtual Private Cloud, or Amazon VPC</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AWS Trusted Advisor</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AWS Shield</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AWS </a:t>
            </a:r>
            <a:r>
              <a:rPr lang="en-US" sz="1000" kern="1200" dirty="0" err="1">
                <a:solidFill>
                  <a:schemeClr val="tx1"/>
                </a:solidFill>
                <a:effectLst/>
                <a:latin typeface="Calibri" panose="020F0502020204030204" pitchFamily="34" charset="0"/>
                <a:ea typeface="+mn-ea"/>
                <a:cs typeface="+mn-cs"/>
              </a:rPr>
              <a:t>CloudTrail</a:t>
            </a:r>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AWS </a:t>
            </a:r>
            <a:r>
              <a:rPr lang="en-US" sz="1000" kern="1200" dirty="0" err="1">
                <a:solidFill>
                  <a:schemeClr val="tx1"/>
                </a:solidFill>
                <a:effectLst/>
                <a:latin typeface="Calibri" panose="020F0502020204030204" pitchFamily="34" charset="0"/>
                <a:ea typeface="+mn-ea"/>
                <a:cs typeface="+mn-cs"/>
              </a:rPr>
              <a:t>Config</a:t>
            </a:r>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Amazon </a:t>
            </a:r>
            <a:r>
              <a:rPr lang="en-US" sz="1000" kern="1200" dirty="0" err="1">
                <a:solidFill>
                  <a:schemeClr val="tx1"/>
                </a:solidFill>
                <a:effectLst/>
                <a:latin typeface="Calibri" panose="020F0502020204030204" pitchFamily="34" charset="0"/>
                <a:ea typeface="+mn-ea"/>
                <a:cs typeface="+mn-cs"/>
              </a:rPr>
              <a:t>CloudWatch</a:t>
            </a:r>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Auto Scaling</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AWS </a:t>
            </a:r>
            <a:r>
              <a:rPr lang="en-US" sz="1000" kern="1200" dirty="0" err="1">
                <a:solidFill>
                  <a:schemeClr val="tx1"/>
                </a:solidFill>
                <a:effectLst/>
                <a:latin typeface="Calibri" panose="020F0502020204030204" pitchFamily="34" charset="0"/>
                <a:ea typeface="+mn-ea"/>
                <a:cs typeface="+mn-cs"/>
              </a:rPr>
              <a:t>CloudFormation</a:t>
            </a:r>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Amazon Simple Storage Service, or Amazon S3</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Amazon Glacier</a:t>
            </a:r>
          </a:p>
          <a:p>
            <a:r>
              <a:rPr lang="en-US" sz="1000" kern="1200" dirty="0">
                <a:solidFill>
                  <a:schemeClr val="tx1"/>
                </a:solidFill>
                <a:effectLst/>
                <a:latin typeface="Calibri" panose="020F0502020204030204" pitchFamily="34" charset="0"/>
                <a:ea typeface="+mn-ea"/>
                <a:cs typeface="+mn-cs"/>
              </a:rPr>
              <a:t>•	AWS Key Management Service, or AWS KMS</a:t>
            </a:r>
          </a:p>
          <a:p>
            <a:endParaRPr lang="en-US" sz="1000" kern="1200" dirty="0">
              <a:solidFill>
                <a:schemeClr val="tx1"/>
              </a:solidFill>
              <a:effectLst/>
              <a:latin typeface="Calibri" panose="020F0502020204030204" pitchFamily="34" charset="0"/>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This diagram shows a basic disaster recovery system. In this diagram, the data is in a traditional data center. Amazon Route 53 points to the data center, and it copies data either by using AWS Snowball or directly into an Amazon S3 bucket that stores the data. </a:t>
            </a:r>
          </a:p>
        </p:txBody>
      </p:sp>
    </p:spTree>
    <p:extLst>
      <p:ext uri="{BB962C8B-B14F-4D97-AF65-F5344CB8AC3E}">
        <p14:creationId xmlns:p14="http://schemas.microsoft.com/office/powerpoint/2010/main" val="159681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Here is an example of how you would restore the system using the backup and restore method. In this scenario, you should already have an Amazon Machine Image, or AMI, that you can use to provision an instance. After you provision an instance, you can then copy the data over from your Amazon S3 bucket. Then, you switch Amazon Route 53 to point to your site in AWS. </a:t>
            </a:r>
            <a:endParaRPr lang="en-US" sz="1000" dirty="0">
              <a:latin typeface="Calibri" panose="020F0502020204030204" pitchFamily="34" charset="0"/>
            </a:endParaRPr>
          </a:p>
        </p:txBody>
      </p:sp>
    </p:spTree>
    <p:extLst>
      <p:ext uri="{BB962C8B-B14F-4D97-AF65-F5344CB8AC3E}">
        <p14:creationId xmlns:p14="http://schemas.microsoft.com/office/powerpoint/2010/main" val="1116404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The advantages of the backup and restore option are that it’s simple to get started, and it’s extremely cost-effective. In this scenario, you will mostly pay for backup storage.</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For the preparation phase: </a:t>
            </a:r>
          </a:p>
          <a:p>
            <a:r>
              <a:rPr lang="en-US" sz="1000" kern="1200" dirty="0">
                <a:solidFill>
                  <a:schemeClr val="tx1"/>
                </a:solidFill>
                <a:effectLst/>
                <a:latin typeface="Calibri" panose="020F0502020204030204" pitchFamily="34" charset="0"/>
              </a:rPr>
              <a:t>Take backups of current systems.</a:t>
            </a:r>
          </a:p>
          <a:p>
            <a:r>
              <a:rPr lang="en-US" sz="1000" kern="1200" dirty="0">
                <a:solidFill>
                  <a:schemeClr val="tx1"/>
                </a:solidFill>
                <a:effectLst/>
                <a:latin typeface="Calibri" panose="020F0502020204030204" pitchFamily="34" charset="0"/>
              </a:rPr>
              <a:t>Store backups in Amazon S3.</a:t>
            </a:r>
          </a:p>
          <a:p>
            <a:r>
              <a:rPr lang="en-US" sz="1000" kern="1200" dirty="0">
                <a:solidFill>
                  <a:schemeClr val="tx1"/>
                </a:solidFill>
                <a:effectLst/>
                <a:latin typeface="Calibri" panose="020F0502020204030204" pitchFamily="34" charset="0"/>
              </a:rPr>
              <a:t>Describe procedures to restore from backups on AWS.</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Know which AMI to use, and build your own AMI as needed.</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Know how to restore the system from backups.</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Know how to switch to a new system.</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And know how to configure the deployment.</a:t>
            </a:r>
          </a:p>
          <a:p>
            <a:endParaRPr lang="en-US" kern="1200" dirty="0">
              <a:solidFill>
                <a:schemeClr val="tx1"/>
              </a:solidFill>
              <a:effectLst/>
            </a:endParaRPr>
          </a:p>
        </p:txBody>
      </p:sp>
    </p:spTree>
    <p:extLst>
      <p:ext uri="{BB962C8B-B14F-4D97-AF65-F5344CB8AC3E}">
        <p14:creationId xmlns:p14="http://schemas.microsoft.com/office/powerpoint/2010/main" val="3340890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case of a disaster, you can:</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Retrieve backups from Amazon S3.</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Boot up the required infrastructure, including Amazon Elastic Compute Cloud—or Amazon EC2—instances with prepared AMIs, Elastic Load Balancing, and so on. Use AWS </a:t>
            </a:r>
            <a:r>
              <a:rPr lang="en-US" sz="1000" dirty="0" err="1">
                <a:latin typeface="Calibri" panose="020F0502020204030204" pitchFamily="34" charset="0"/>
              </a:rPr>
              <a:t>CloudFormation</a:t>
            </a:r>
            <a:r>
              <a:rPr lang="en-US" sz="1000" dirty="0">
                <a:latin typeface="Calibri" panose="020F0502020204030204" pitchFamily="34" charset="0"/>
              </a:rPr>
              <a:t> to automate the deployment of core networking.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Restore your system from a backup.</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then switch over to the new system, adjusting Domain Name System—or DNS—records to point to AWS.</a:t>
            </a:r>
          </a:p>
          <a:p>
            <a:endParaRPr lang="en-US" sz="1000" dirty="0">
              <a:latin typeface="Calibri" panose="020F0502020204030204" pitchFamily="34" charset="0"/>
            </a:endParaRPr>
          </a:p>
          <a:p>
            <a:r>
              <a:rPr lang="en-US" sz="1000" dirty="0">
                <a:latin typeface="Calibri" panose="020F0502020204030204" pitchFamily="34" charset="0"/>
              </a:rPr>
              <a:t>For the backup and restore option, the recovery time objective—or RTO—is as long as it takes to launch the infrastructure and restore your system from backups.</a:t>
            </a:r>
          </a:p>
          <a:p>
            <a:r>
              <a:rPr lang="en-US" sz="1000" dirty="0">
                <a:latin typeface="Calibri" panose="020F0502020204030204" pitchFamily="34" charset="0"/>
              </a:rPr>
              <a:t>The recovery point objective—or RPO—is the time since your last backup.</a:t>
            </a:r>
          </a:p>
        </p:txBody>
      </p:sp>
    </p:spTree>
    <p:extLst>
      <p:ext uri="{BB962C8B-B14F-4D97-AF65-F5344CB8AC3E}">
        <p14:creationId xmlns:p14="http://schemas.microsoft.com/office/powerpoint/2010/main" val="326401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For this example of a “pilot light” architecture, you have an on-premises system, and Amazon Route 53 points to your on-premises system. You have a smaller database instance in the AWS Cloud where you mirror data or replicate data from your on-premises system. You have two servers that represent your web tier and your application tier, but they are not on and running yet. </a:t>
            </a:r>
          </a:p>
        </p:txBody>
      </p:sp>
    </p:spTree>
    <p:extLst>
      <p:ext uri="{BB962C8B-B14F-4D97-AF65-F5344CB8AC3E}">
        <p14:creationId xmlns:p14="http://schemas.microsoft.com/office/powerpoint/2010/main" val="1781396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If the primary system fails, you grow your database server to the size that it needs to be to take on production data traffic. Next, you turn on your web server and application server. You then point Amazon Route 53 to your new servers. This entire process can happen in minutes. </a:t>
            </a:r>
          </a:p>
        </p:txBody>
      </p:sp>
    </p:spTree>
    <p:extLst>
      <p:ext uri="{BB962C8B-B14F-4D97-AF65-F5344CB8AC3E}">
        <p14:creationId xmlns:p14="http://schemas.microsoft.com/office/powerpoint/2010/main" val="3152452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An advantage of the pilot light architecture is that it’s very cost-effective. It uses fewer resources than an  active-active situation.</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For the preparation phase, consider the time that it takes to handle backups of your current systems. Store backups in Amazon S3, and describe the procedure you use to restore your system from backups on AWS.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Know which AMI to use, and build your own as needed.</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Know how to restore your system from backups. </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Know how to switch to a new system.</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And know how to configure the deployment.</a:t>
            </a:r>
          </a:p>
        </p:txBody>
      </p:sp>
    </p:spTree>
    <p:extLst>
      <p:ext uri="{BB962C8B-B14F-4D97-AF65-F5344CB8AC3E}">
        <p14:creationId xmlns:p14="http://schemas.microsoft.com/office/powerpoint/2010/main" val="318988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case of a disaster, you can:</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Automatically bring up your resources around the replicated core data set.</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Scale the system as needed to handle current production traffic.</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Finally, switch over to the new system, and adjust the DNS records to point to AWS.</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The RTO is as long as it takes for you to detect that you need disaster recovery, and to automatically scale up a replacement system.</a:t>
            </a:r>
          </a:p>
          <a:p>
            <a:r>
              <a:rPr lang="en-US" sz="1000" kern="1200" dirty="0">
                <a:solidFill>
                  <a:schemeClr val="tx1"/>
                </a:solidFill>
                <a:effectLst/>
                <a:latin typeface="Calibri" panose="020F0502020204030204" pitchFamily="34" charset="0"/>
                <a:ea typeface="+mn-ea"/>
                <a:cs typeface="+mn-cs"/>
              </a:rPr>
              <a:t>The RPO will depend on how you replicate your data between your on-premises system and the AWS Cloud. </a:t>
            </a:r>
          </a:p>
          <a:p>
            <a:endParaRPr lang="en-US" dirty="0"/>
          </a:p>
        </p:txBody>
      </p:sp>
    </p:spTree>
    <p:extLst>
      <p:ext uri="{BB962C8B-B14F-4D97-AF65-F5344CB8AC3E}">
        <p14:creationId xmlns:p14="http://schemas.microsoft.com/office/powerpoint/2010/main" val="271279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Now, let’s discuss a fully working low-capacity standby architecture. A low-capacity standby architecture is like the next level of the pilot light architecture.</a:t>
            </a:r>
          </a:p>
          <a:p>
            <a:br>
              <a:rPr lang="en-US" sz="1000" kern="1200" dirty="0">
                <a:solidFill>
                  <a:schemeClr val="tx1"/>
                </a:solidFill>
                <a:effectLst/>
                <a:latin typeface="Calibri" panose="020F0502020204030204" pitchFamily="34" charset="0"/>
              </a:rPr>
            </a:br>
            <a:r>
              <a:rPr lang="en-US" sz="1000" kern="1200" dirty="0">
                <a:solidFill>
                  <a:schemeClr val="tx1"/>
                </a:solidFill>
                <a:effectLst/>
                <a:latin typeface="Calibri" panose="020F0502020204030204" pitchFamily="34" charset="0"/>
              </a:rPr>
              <a:t>In this scenario, you have two running systems: the main system and a low-capacity system that runs on AWS. You can use Amazon Route 53 to distribute requests between the main system and the cloud system.</a:t>
            </a:r>
          </a:p>
          <a:p>
            <a:endParaRPr lang="en-US" sz="1000" baseline="0" dirty="0">
              <a:latin typeface="Calibri" panose="020F0502020204030204" pitchFamily="34" charset="0"/>
            </a:endParaRPr>
          </a:p>
          <a:p>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547799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If an actual catastrophic event takes over your on-premises infrastructure, you only need to change your DNS records to point to your AWS Cloud site. </a:t>
            </a:r>
          </a:p>
          <a:p>
            <a:r>
              <a:rPr lang="en-US" sz="1000" kern="1200" dirty="0">
                <a:solidFill>
                  <a:schemeClr val="tx1"/>
                </a:solidFill>
                <a:effectLst/>
                <a:latin typeface="Calibri" panose="020F0502020204030204" pitchFamily="34" charset="0"/>
                <a:ea typeface="+mn-ea"/>
                <a:cs typeface="+mn-cs"/>
              </a:rPr>
              <a:t>Then, you can grow capacity by using horizontal scaling or vertical scaling of your instances. In this case, Amazon Route 53 switches over to the secondary system, which is designed to automatically scale up its capacity if there is a failover from the primary system.</a:t>
            </a:r>
          </a:p>
        </p:txBody>
      </p:sp>
    </p:spTree>
    <p:extLst>
      <p:ext uri="{BB962C8B-B14F-4D97-AF65-F5344CB8AC3E}">
        <p14:creationId xmlns:p14="http://schemas.microsoft.com/office/powerpoint/2010/main" val="262401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600"/>
              </a:spcBef>
              <a:spcAft>
                <a:spcPts val="0"/>
              </a:spcAft>
            </a:pPr>
            <a:r>
              <a:rPr lang="en-US" sz="1000" dirty="0">
                <a:solidFill>
                  <a:srgbClr val="000000"/>
                </a:solidFill>
                <a:effectLst/>
                <a:latin typeface="Calibri" panose="020F0502020204030204" pitchFamily="34" charset="0"/>
                <a:ea typeface="MS Mincho"/>
                <a:cs typeface="Calibri" panose="020F0502020204030204" pitchFamily="34" charset="0"/>
              </a:rPr>
              <a:t>In part 1, you will learn about the principles of the Reliability pillar. </a:t>
            </a:r>
            <a:endParaRPr lang="en-US" sz="1000" dirty="0">
              <a:solidFill>
                <a:srgbClr val="000000"/>
              </a:solidFill>
              <a:effectLst/>
              <a:latin typeface="Calibri" panose="020F0502020204030204" pitchFamily="34" charset="0"/>
              <a:ea typeface="MS Mincho"/>
              <a:cs typeface="Times New Roman" panose="02020603050405020304" pitchFamily="18" charset="0"/>
            </a:endParaRPr>
          </a:p>
          <a:p>
            <a:pPr marL="0" marR="0">
              <a:lnSpc>
                <a:spcPct val="150000"/>
              </a:lnSpc>
              <a:spcBef>
                <a:spcPts val="600"/>
              </a:spcBef>
              <a:spcAft>
                <a:spcPts val="0"/>
              </a:spcAft>
            </a:pPr>
            <a:r>
              <a:rPr lang="en-US" sz="1000" dirty="0">
                <a:solidFill>
                  <a:srgbClr val="000000"/>
                </a:solidFill>
                <a:effectLst/>
                <a:latin typeface="Calibri" panose="020F0502020204030204" pitchFamily="34" charset="0"/>
                <a:ea typeface="MS Mincho"/>
                <a:cs typeface="Calibri" panose="020F0502020204030204" pitchFamily="34" charset="0"/>
              </a:rPr>
              <a:t>In part 2, you will learn how to make your infrastructure more reliable. </a:t>
            </a:r>
            <a:endParaRPr lang="en-US" sz="1000" dirty="0">
              <a:solidFill>
                <a:srgbClr val="000000"/>
              </a:solidFill>
              <a:effectLst/>
              <a:latin typeface="Calibri" panose="020F0502020204030204" pitchFamily="34" charset="0"/>
              <a:ea typeface="MS Mincho"/>
              <a:cs typeface="Times New Roman" panose="02020603050405020304" pitchFamily="18" charset="0"/>
            </a:endParaRPr>
          </a:p>
          <a:p>
            <a:pPr marL="0" marR="0">
              <a:lnSpc>
                <a:spcPct val="150000"/>
              </a:lnSpc>
              <a:spcBef>
                <a:spcPts val="600"/>
              </a:spcBef>
              <a:spcAft>
                <a:spcPts val="0"/>
              </a:spcAft>
            </a:pPr>
            <a:r>
              <a:rPr lang="en-US" sz="1000" dirty="0">
                <a:solidFill>
                  <a:srgbClr val="000000"/>
                </a:solidFill>
                <a:effectLst/>
                <a:latin typeface="Calibri" panose="020F0502020204030204" pitchFamily="34" charset="0"/>
                <a:ea typeface="MS Mincho"/>
                <a:cs typeface="Calibri" panose="020F0502020204030204" pitchFamily="34" charset="0"/>
              </a:rPr>
              <a:t>In part 3, you will complete an exercise to improve an example architecture. </a:t>
            </a:r>
            <a:endParaRPr lang="en-US" sz="1000" dirty="0">
              <a:solidFill>
                <a:srgbClr val="000000"/>
              </a:solidFill>
              <a:effectLst/>
              <a:latin typeface="Calibri" panose="020F0502020204030204" pitchFamily="34" charset="0"/>
              <a:ea typeface="MS Mincho"/>
              <a:cs typeface="Times New Roman" panose="02020603050405020304" pitchFamily="18" charset="0"/>
            </a:endParaRPr>
          </a:p>
          <a:p>
            <a:pPr marL="0" marR="0">
              <a:lnSpc>
                <a:spcPct val="150000"/>
              </a:lnSpc>
              <a:spcBef>
                <a:spcPts val="600"/>
              </a:spcBef>
              <a:spcAft>
                <a:spcPts val="0"/>
              </a:spcAft>
            </a:pPr>
            <a:r>
              <a:rPr lang="en-US" sz="1000" dirty="0">
                <a:solidFill>
                  <a:srgbClr val="000000"/>
                </a:solidFill>
                <a:effectLst/>
                <a:latin typeface="Calibri" panose="020F0502020204030204" pitchFamily="34" charset="0"/>
                <a:ea typeface="MS Mincho"/>
                <a:cs typeface="Calibri" panose="020F0502020204030204" pitchFamily="34" charset="0"/>
              </a:rPr>
              <a:t>In part 4, you will consider various questions regarding reliability, and learn some best practices. </a:t>
            </a:r>
            <a:br>
              <a:rPr lang="en-US" sz="1000" dirty="0">
                <a:solidFill>
                  <a:srgbClr val="000000"/>
                </a:solidFill>
                <a:effectLst/>
                <a:latin typeface="Calibri" panose="020F0502020204030204" pitchFamily="34" charset="0"/>
                <a:ea typeface="MS Mincho"/>
                <a:cs typeface="Calibri" panose="020F0502020204030204" pitchFamily="34" charset="0"/>
              </a:rPr>
            </a:br>
            <a:r>
              <a:rPr lang="en-US" sz="1000" dirty="0">
                <a:solidFill>
                  <a:srgbClr val="000000"/>
                </a:solidFill>
                <a:effectLst/>
                <a:latin typeface="Calibri" panose="020F0502020204030204" pitchFamily="34" charset="0"/>
                <a:ea typeface="MS Mincho"/>
                <a:cs typeface="Calibri" panose="020F0502020204030204" pitchFamily="34" charset="0"/>
              </a:rPr>
              <a:t>You’ll have an opportunity to improve an architecture. </a:t>
            </a:r>
          </a:p>
          <a:p>
            <a:pPr marL="0" marR="0" lvl="0" indent="0" algn="l" defTabSz="914400" rtl="0" eaLnBrk="1" fontAlgn="auto" latinLnBrk="0" hangingPunct="1">
              <a:lnSpc>
                <a:spcPct val="150000"/>
              </a:lnSpc>
              <a:spcBef>
                <a:spcPts val="600"/>
              </a:spcBef>
              <a:spcAft>
                <a:spcPts val="0"/>
              </a:spcAft>
              <a:buClrTx/>
              <a:buSzTx/>
              <a:buFontTx/>
              <a:buNone/>
              <a:tabLst/>
              <a:defRPr/>
            </a:pPr>
            <a:r>
              <a:rPr lang="en-US" sz="1000" b="0" dirty="0">
                <a:latin typeface="Calibri" panose="020F0502020204030204" pitchFamily="34" charset="0"/>
              </a:rPr>
              <a:t>Finally, you’ll complete this module with a Lab: </a:t>
            </a:r>
            <a:r>
              <a:rPr lang="en-US" sz="1000" dirty="0">
                <a:latin typeface="Calibri" panose="020F0502020204030204" pitchFamily="34" charset="0"/>
              </a:rPr>
              <a:t>Multi-Region Failover with Amazon Route 53.</a:t>
            </a:r>
          </a:p>
          <a:p>
            <a:pPr marL="0" marR="0">
              <a:lnSpc>
                <a:spcPct val="150000"/>
              </a:lnSpc>
              <a:spcBef>
                <a:spcPts val="600"/>
              </a:spcBef>
              <a:spcAft>
                <a:spcPts val="0"/>
              </a:spcAft>
            </a:pPr>
            <a:r>
              <a:rPr lang="en-US" sz="1000" dirty="0">
                <a:solidFill>
                  <a:srgbClr val="000000"/>
                </a:solidFill>
                <a:effectLst/>
                <a:latin typeface="Calibri" panose="020F0502020204030204" pitchFamily="34" charset="0"/>
                <a:ea typeface="MS Mincho"/>
                <a:cs typeface="Times New Roman" panose="02020603050405020304" pitchFamily="18" charset="0"/>
              </a:rPr>
              <a:t> </a:t>
            </a:r>
          </a:p>
          <a:p>
            <a:pPr marL="0" marR="0">
              <a:spcBef>
                <a:spcPts val="600"/>
              </a:spcBef>
              <a:spcAft>
                <a:spcPts val="600"/>
              </a:spcAft>
            </a:pPr>
            <a:r>
              <a:rPr lang="en-US" sz="1000" dirty="0">
                <a:solidFill>
                  <a:srgbClr val="000000"/>
                </a:solidFill>
                <a:effectLst/>
                <a:latin typeface="Calibri" panose="020F0502020204030204" pitchFamily="34" charset="0"/>
                <a:ea typeface="MS Mincho"/>
                <a:cs typeface="Times New Roman" panose="02020603050405020304" pitchFamily="18" charset="0"/>
              </a:rPr>
              <a:t> </a:t>
            </a:r>
          </a:p>
        </p:txBody>
      </p:sp>
    </p:spTree>
    <p:extLst>
      <p:ext uri="{BB962C8B-B14F-4D97-AF65-F5344CB8AC3E}">
        <p14:creationId xmlns:p14="http://schemas.microsoft.com/office/powerpoint/2010/main" val="981762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Some of the advantages of a fully working low-capacity standby architecture include that it can take some production traffic at any time, and there is a cost savings because the IT footprint is smaller than that of a full disaster recovery.</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The preparation is similar to the pilot light scenario. </a:t>
            </a:r>
          </a:p>
          <a:p>
            <a:r>
              <a:rPr lang="en-US" sz="1000" kern="1200" dirty="0">
                <a:solidFill>
                  <a:schemeClr val="tx1"/>
                </a:solidFill>
                <a:effectLst/>
                <a:latin typeface="Calibri" panose="020F0502020204030204" pitchFamily="34" charset="0"/>
                <a:ea typeface="+mn-ea"/>
                <a:cs typeface="+mn-cs"/>
              </a:rPr>
              <a:t>All necessary components and instances are running 24/7, but it’s not scaled for production traffic.</a:t>
            </a:r>
          </a:p>
          <a:p>
            <a:r>
              <a:rPr lang="en-US" sz="1000" kern="1200" dirty="0">
                <a:solidFill>
                  <a:schemeClr val="tx1"/>
                </a:solidFill>
                <a:effectLst/>
                <a:latin typeface="Calibri" panose="020F0502020204030204" pitchFamily="34" charset="0"/>
                <a:ea typeface="+mn-ea"/>
                <a:cs typeface="+mn-cs"/>
              </a:rPr>
              <a:t>A best practice for the fully working low-capacity standby is continuous testing. </a:t>
            </a:r>
          </a:p>
          <a:p>
            <a:r>
              <a:rPr lang="en-US" sz="1000" kern="1200" dirty="0">
                <a:solidFill>
                  <a:schemeClr val="tx1"/>
                </a:solidFill>
                <a:effectLst/>
                <a:latin typeface="Calibri" panose="020F0502020204030204" pitchFamily="34" charset="0"/>
                <a:ea typeface="+mn-ea"/>
                <a:cs typeface="+mn-cs"/>
              </a:rPr>
              <a:t>You can use the “trickle” test method, and have a statistical subset of your production traffic go to your disaster recovery site. This method can alert you to any issues in your infrastructure before you need to rely on your disaster recovery site to handle all of your production traffic. </a:t>
            </a:r>
          </a:p>
        </p:txBody>
      </p:sp>
    </p:spTree>
    <p:extLst>
      <p:ext uri="{BB962C8B-B14F-4D97-AF65-F5344CB8AC3E}">
        <p14:creationId xmlns:p14="http://schemas.microsoft.com/office/powerpoint/2010/main" val="1870873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case of a disaster, you can: </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Immediately fail over the most critical production load.</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Adjust your DNS records to point to AWS.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And Auto Scale  the system further to handle all production load traffic. </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Your RTO can take the critical load immediately for as long as it takes to fail over.  For all other loads, it  will be as long as it takes to scale further.</a:t>
            </a:r>
          </a:p>
          <a:p>
            <a:r>
              <a:rPr lang="en-US" sz="1000" kern="1200" dirty="0">
                <a:solidFill>
                  <a:schemeClr val="tx1"/>
                </a:solidFill>
                <a:effectLst/>
                <a:latin typeface="Calibri" panose="020F0502020204030204" pitchFamily="34" charset="0"/>
                <a:ea typeface="+mn-ea"/>
                <a:cs typeface="+mn-cs"/>
              </a:rPr>
              <a:t>The RPO depends on your replication type.</a:t>
            </a:r>
          </a:p>
          <a:p>
            <a:r>
              <a:rPr lang="en-US" sz="1000" kern="1200" dirty="0">
                <a:solidFill>
                  <a:schemeClr val="tx1"/>
                </a:solidFill>
                <a:effectLst/>
                <a:latin typeface="Calibri" panose="020F0502020204030204" pitchFamily="34" charset="0"/>
                <a:ea typeface="+mn-ea"/>
                <a:cs typeface="+mn-cs"/>
              </a:rPr>
              <a:t> To clarify, does this mean use the Amazon EC2 Auto Scaling feature, or to automatically scale?</a:t>
            </a:r>
          </a:p>
          <a:p>
            <a:r>
              <a:rPr lang="en-US" sz="1000" kern="1200" dirty="0">
                <a:solidFill>
                  <a:schemeClr val="tx1"/>
                </a:solidFill>
                <a:effectLst/>
                <a:latin typeface="Calibri" panose="020F0502020204030204" pitchFamily="34" charset="0"/>
                <a:ea typeface="+mn-ea"/>
                <a:cs typeface="+mn-cs"/>
              </a:rPr>
              <a:t> Does this sentence express the idea that the RTO is the time it takes for the critical load to fail over? </a:t>
            </a:r>
          </a:p>
          <a:p>
            <a:r>
              <a:rPr lang="en-US" sz="1000" kern="1200" dirty="0">
                <a:solidFill>
                  <a:schemeClr val="tx1"/>
                </a:solidFill>
                <a:effectLst/>
                <a:latin typeface="Calibri" panose="020F0502020204030204" pitchFamily="34" charset="0"/>
                <a:ea typeface="+mn-ea"/>
                <a:cs typeface="+mn-cs"/>
              </a:rPr>
              <a:t> The use of “it” here is ambiguous. Does it refer to RTO?</a:t>
            </a:r>
          </a:p>
          <a:p>
            <a:endParaRPr lang="en-US" dirty="0"/>
          </a:p>
        </p:txBody>
      </p:sp>
    </p:spTree>
    <p:extLst>
      <p:ext uri="{BB962C8B-B14F-4D97-AF65-F5344CB8AC3E}">
        <p14:creationId xmlns:p14="http://schemas.microsoft.com/office/powerpoint/2010/main" val="244359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For a multi-site active-active architecture, you have a full-size, production-capable infrastructure within the AWS Cloud. In this case, all of the servers are already operating at full capacity and can take the load at any time. You also perform data mirroring and replication between two sites. </a:t>
            </a:r>
            <a:endParaRPr lang="en-US" sz="1000" baseline="0" dirty="0">
              <a:latin typeface="Calibri" panose="020F0502020204030204" pitchFamily="34" charset="0"/>
            </a:endParaRPr>
          </a:p>
        </p:txBody>
      </p:sp>
    </p:spTree>
    <p:extLst>
      <p:ext uri="{BB962C8B-B14F-4D97-AF65-F5344CB8AC3E}">
        <p14:creationId xmlns:p14="http://schemas.microsoft.com/office/powerpoint/2010/main" val="270404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The advantage of a multi-site active-active architecture is that it can take on all of the production load at any time.</a:t>
            </a:r>
          </a:p>
          <a:p>
            <a:endParaRPr lang="en-US" sz="1000" dirty="0">
              <a:latin typeface="Calibri" panose="020F0502020204030204" pitchFamily="34" charset="0"/>
            </a:endParaRPr>
          </a:p>
          <a:p>
            <a:r>
              <a:rPr lang="en-US" sz="1000" dirty="0">
                <a:latin typeface="Calibri" panose="020F0502020204030204" pitchFamily="34" charset="0"/>
              </a:rPr>
              <a:t>The preparation for this architecture is similar to that of a low-capacity standby, except you that don’t need to scale in or out with the production load because the environment is already at full capacity. </a:t>
            </a:r>
          </a:p>
          <a:p>
            <a:endParaRPr lang="en-US" sz="1000" dirty="0">
              <a:latin typeface="Calibri" panose="020F0502020204030204" pitchFamily="34" charset="0"/>
            </a:endParaRPr>
          </a:p>
          <a:p>
            <a:r>
              <a:rPr lang="en-US" sz="1000" dirty="0">
                <a:latin typeface="Calibri" panose="020F0502020204030204" pitchFamily="34" charset="0"/>
              </a:rPr>
              <a:t>In the case of a disaster, you can immediately fail over your entire production load. To fail over, point your DNS record to ensure that all traffic is sent to your disaster recovery site within the AWS Cloud. </a:t>
            </a:r>
          </a:p>
          <a:p>
            <a:endParaRPr lang="en-US" sz="1000" dirty="0">
              <a:latin typeface="Calibri" panose="020F0502020204030204" pitchFamily="34" charset="0"/>
            </a:endParaRPr>
          </a:p>
          <a:p>
            <a:r>
              <a:rPr lang="en-US" sz="1000" dirty="0">
                <a:latin typeface="Calibri" panose="020F0502020204030204" pitchFamily="34" charset="0"/>
              </a:rPr>
              <a:t>The RTO is as long as it takes to fail over, and the RPO depends on your replication type.</a:t>
            </a:r>
          </a:p>
          <a:p>
            <a:endParaRPr lang="en-US" dirty="0"/>
          </a:p>
        </p:txBody>
      </p:sp>
    </p:spTree>
    <p:extLst>
      <p:ext uri="{BB962C8B-B14F-4D97-AF65-F5344CB8AC3E}">
        <p14:creationId xmlns:p14="http://schemas.microsoft.com/office/powerpoint/2010/main" val="2270029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One of the best practices for being prepared is to start simple and work your way up. </a:t>
            </a:r>
          </a:p>
          <a:p>
            <a:r>
              <a:rPr lang="en-US" sz="1000" dirty="0">
                <a:latin typeface="Calibri" panose="020F0502020204030204" pitchFamily="34" charset="0"/>
              </a:rPr>
              <a:t>As a first step, make sure your backups in AWS work.</a:t>
            </a:r>
          </a:p>
          <a:p>
            <a:r>
              <a:rPr lang="en-US" sz="1000" dirty="0">
                <a:latin typeface="Calibri" panose="020F0502020204030204" pitchFamily="34" charset="0"/>
              </a:rPr>
              <a:t>Also, incrementally improve the RTO and the RPO as a continuous effort.</a:t>
            </a:r>
          </a:p>
          <a:p>
            <a:endParaRPr lang="en-US" sz="1000" dirty="0">
              <a:latin typeface="Calibri" panose="020F0502020204030204" pitchFamily="34" charset="0"/>
            </a:endParaRPr>
          </a:p>
          <a:p>
            <a:r>
              <a:rPr lang="en-US" sz="1000" dirty="0">
                <a:latin typeface="Calibri" panose="020F0502020204030204" pitchFamily="34" charset="0"/>
              </a:rPr>
              <a:t>Another best practice is to always check for any software licensing issues.</a:t>
            </a:r>
          </a:p>
          <a:p>
            <a:endParaRPr lang="en-US" sz="1000" dirty="0">
              <a:latin typeface="Calibri" panose="020F0502020204030204" pitchFamily="34" charset="0"/>
            </a:endParaRPr>
          </a:p>
          <a:p>
            <a:r>
              <a:rPr lang="en-US" sz="1000" dirty="0">
                <a:latin typeface="Calibri" panose="020F0502020204030204" pitchFamily="34" charset="0"/>
              </a:rPr>
              <a:t>Finally, you should exercise your disaster recovery solution.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Practice "game day" exercises.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Ensure that your backups, snapshots, AMIs, and other recovery resources work, and make sure that everyone knows your disaster recovery plan thoroughly.</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Make sure that you monitor your infrastructure so that if anything happens to your production environment, you can quickly implement your disaster recovery plan. </a:t>
            </a:r>
          </a:p>
        </p:txBody>
      </p:sp>
    </p:spTree>
    <p:extLst>
      <p:ext uri="{BB962C8B-B14F-4D97-AF65-F5344CB8AC3E}">
        <p14:creationId xmlns:p14="http://schemas.microsoft.com/office/powerpoint/2010/main" val="205977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Some of the advantages of disaster recovery with AWS include: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Various building blocks are available.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You have control over costs because it doesn’t require a second environment. You can spin it up quickly, test it, and then spin it back down to save costs.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You can quickly and effectively test your disaster recovery plan.</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Multiple locations are available worldwide.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Managed desktops are available.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a:t>
            </a:r>
            <a:r>
              <a:rPr lang="en-US" sz="1000" dirty="0" err="1">
                <a:latin typeface="Calibri" panose="020F0502020204030204" pitchFamily="34" charset="0"/>
              </a:rPr>
              <a:t>WorkSpaces</a:t>
            </a:r>
            <a:r>
              <a:rPr lang="en-US" sz="1000" dirty="0">
                <a:latin typeface="Calibri" panose="020F0502020204030204" pitchFamily="34" charset="0"/>
              </a:rPr>
              <a:t> provides a fully managed desktop computing service in the cloud with a variety of solution providers.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63244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799" y="4343400"/>
            <a:ext cx="5633977" cy="3481086"/>
          </a:xfrm>
        </p:spPr>
        <p:txBody>
          <a:bodyPr/>
          <a:lstStyle/>
          <a:p>
            <a:r>
              <a:rPr lang="en-US" sz="1000" dirty="0">
                <a:latin typeface="Calibri" panose="020F0502020204030204" pitchFamily="34" charset="0"/>
              </a:rPr>
              <a:t>Amazon </a:t>
            </a:r>
            <a:r>
              <a:rPr lang="en-US" sz="1000" dirty="0" err="1">
                <a:latin typeface="Calibri" panose="020F0502020204030204" pitchFamily="34" charset="0"/>
              </a:rPr>
              <a:t>WorkSpaces</a:t>
            </a:r>
            <a:r>
              <a:rPr lang="en-US" sz="1000" dirty="0">
                <a:latin typeface="Calibri" panose="020F0502020204030204" pitchFamily="34" charset="0"/>
              </a:rPr>
              <a:t> is a fully managed desktop computing service in the cloud. We do all of the heavy lifting and provisioning of hardware and software for customers. All customers need to do is launch the number of </a:t>
            </a:r>
            <a:r>
              <a:rPr lang="en-US" sz="1000" dirty="0" err="1">
                <a:latin typeface="Calibri" panose="020F0502020204030204" pitchFamily="34" charset="0"/>
              </a:rPr>
              <a:t>WorkSpaces</a:t>
            </a:r>
            <a:r>
              <a:rPr lang="en-US" sz="1000" dirty="0">
                <a:latin typeface="Calibri" panose="020F0502020204030204" pitchFamily="34" charset="0"/>
              </a:rPr>
              <a:t> that they need. The service takes care of all underlying provisioning processes. When the </a:t>
            </a:r>
            <a:r>
              <a:rPr lang="en-US" sz="1000" dirty="0" err="1">
                <a:latin typeface="Calibri" panose="020F0502020204030204" pitchFamily="34" charset="0"/>
              </a:rPr>
              <a:t>WorkSpaces</a:t>
            </a:r>
            <a:r>
              <a:rPr lang="en-US" sz="1000" dirty="0">
                <a:latin typeface="Calibri" panose="020F0502020204030204" pitchFamily="34" charset="0"/>
              </a:rPr>
              <a:t> are ready, users will receive an email that provides them with instructions on how to obtain a client and connect to their </a:t>
            </a:r>
            <a:r>
              <a:rPr lang="en-US" sz="1000" dirty="0" err="1">
                <a:latin typeface="Calibri" panose="020F0502020204030204" pitchFamily="34" charset="0"/>
              </a:rPr>
              <a:t>WorkSpaces</a:t>
            </a:r>
            <a:r>
              <a:rPr lang="en-US" sz="1000" dirty="0">
                <a:latin typeface="Calibri" panose="020F0502020204030204" pitchFamily="34" charset="0"/>
              </a:rPr>
              <a:t>.</a:t>
            </a:r>
          </a:p>
          <a:p>
            <a:endParaRPr lang="en-US" sz="1000" dirty="0">
              <a:latin typeface="Calibri" panose="020F0502020204030204" pitchFamily="34" charset="0"/>
            </a:endParaRPr>
          </a:p>
          <a:p>
            <a:r>
              <a:rPr lang="en-US" sz="1000" dirty="0">
                <a:latin typeface="Calibri" panose="020F0502020204030204" pitchFamily="34" charset="0"/>
              </a:rPr>
              <a:t>Amazon </a:t>
            </a:r>
            <a:r>
              <a:rPr lang="en-US" sz="1000" dirty="0" err="1">
                <a:latin typeface="Calibri" panose="020F0502020204030204" pitchFamily="34" charset="0"/>
              </a:rPr>
              <a:t>WorkSpaces</a:t>
            </a:r>
            <a:r>
              <a:rPr lang="en-US" sz="1000" dirty="0">
                <a:latin typeface="Calibri" panose="020F0502020204030204" pitchFamily="34" charset="0"/>
              </a:rPr>
              <a:t> provides customers with a choice of devices that they can use to connect to their desktop. They can use an iPad, a Kindle Fire, a Windows desktop, or a Mac desktop. Both iPad and Android clients have numerous optimization options available that can make a desktop experience on the device intuitive, such as a slide-out radial control to access commonly used functions, and a choice of mouse modes.</a:t>
            </a:r>
          </a:p>
          <a:p>
            <a:endParaRPr lang="en-US" sz="1000" dirty="0">
              <a:latin typeface="Calibri" panose="020F0502020204030204" pitchFamily="34" charset="0"/>
            </a:endParaRPr>
          </a:p>
          <a:p>
            <a:r>
              <a:rPr lang="en-US" sz="1000" dirty="0">
                <a:latin typeface="Calibri" panose="020F0502020204030204" pitchFamily="34" charset="0"/>
              </a:rPr>
              <a:t>This service can help keep data secure and available, and you can select your chosen software and hardware. </a:t>
            </a:r>
          </a:p>
          <a:p>
            <a:endParaRPr lang="en-US" sz="1000" dirty="0">
              <a:latin typeface="Calibri" panose="020F0502020204030204" pitchFamily="34" charset="0"/>
            </a:endParaRPr>
          </a:p>
          <a:p>
            <a:r>
              <a:rPr lang="en-US" sz="1000" dirty="0">
                <a:latin typeface="Calibri" panose="020F0502020204030204" pitchFamily="34" charset="0"/>
              </a:rPr>
              <a:t>Billing includes monthly and hourly options so that you can purchase only what you need. </a:t>
            </a:r>
          </a:p>
          <a:p>
            <a:endParaRPr lang="en-US" sz="1000" dirty="0">
              <a:latin typeface="Calibri" panose="020F0502020204030204" pitchFamily="34" charset="0"/>
            </a:endParaRPr>
          </a:p>
          <a:p>
            <a:r>
              <a:rPr lang="en-US" sz="1000" dirty="0">
                <a:latin typeface="Calibri" panose="020F0502020204030204" pitchFamily="34" charset="0"/>
              </a:rPr>
              <a:t>Amazon </a:t>
            </a:r>
            <a:r>
              <a:rPr lang="en-US" sz="1000" dirty="0" err="1">
                <a:latin typeface="Calibri" panose="020F0502020204030204" pitchFamily="34" charset="0"/>
              </a:rPr>
              <a:t>WorkSpaces</a:t>
            </a:r>
            <a:r>
              <a:rPr lang="en-US" sz="1000" dirty="0">
                <a:latin typeface="Calibri" panose="020F0502020204030204" pitchFamily="34" charset="0"/>
              </a:rPr>
              <a:t> integrates with customers’ corporate directories. This means that all </a:t>
            </a:r>
            <a:r>
              <a:rPr lang="en-US" sz="1000" dirty="0" err="1">
                <a:latin typeface="Calibri" panose="020F0502020204030204" pitchFamily="34" charset="0"/>
              </a:rPr>
              <a:t>WorkSpaces</a:t>
            </a:r>
            <a:r>
              <a:rPr lang="en-US" sz="1000" dirty="0">
                <a:latin typeface="Calibri" panose="020F0502020204030204" pitchFamily="34" charset="0"/>
              </a:rPr>
              <a:t> that are provisioned by a customer will join the customer’s Active Directory domain. Users can continue to use their existing corporate credentials to get seamless access to their corporate resources, such as Exchange, SharePoint, and other internal applications. For administrators, the fact that these  </a:t>
            </a:r>
            <a:r>
              <a:rPr lang="en-US" sz="1000" dirty="0" err="1">
                <a:latin typeface="Calibri" panose="020F0502020204030204" pitchFamily="34" charset="0"/>
              </a:rPr>
              <a:t>WorkSpaces</a:t>
            </a:r>
            <a:r>
              <a:rPr lang="en-US" sz="1000" dirty="0">
                <a:latin typeface="Calibri" panose="020F0502020204030204" pitchFamily="34" charset="0"/>
              </a:rPr>
              <a:t> join the customer’s Active Directory domain means that they can be managed just like any other desktops, along with any management tools or processes that customers already use. </a:t>
            </a:r>
          </a:p>
          <a:p>
            <a:endParaRPr lang="en-US" sz="1000" dirty="0">
              <a:latin typeface="Calibri" panose="020F0502020204030204" pitchFamily="34" charset="0"/>
            </a:endParaRPr>
          </a:p>
          <a:p>
            <a:r>
              <a:rPr lang="en-US" sz="1000" dirty="0">
                <a:latin typeface="Calibri" panose="020F0502020204030204" pitchFamily="34" charset="0"/>
              </a:rPr>
              <a:t>You can use tags to manage and track your Amazon </a:t>
            </a:r>
            <a:r>
              <a:rPr lang="en-US" sz="1000" dirty="0" err="1">
                <a:latin typeface="Calibri" panose="020F0502020204030204" pitchFamily="34" charset="0"/>
              </a:rPr>
              <a:t>WorkSpaces</a:t>
            </a:r>
            <a:r>
              <a:rPr lang="en-US" sz="1000" dirty="0">
                <a:latin typeface="Calibri" panose="020F0502020204030204" pitchFamily="34" charset="0"/>
              </a:rPr>
              <a:t>. You can use tags to categorize your Amazon </a:t>
            </a:r>
            <a:r>
              <a:rPr lang="en-US" sz="1000" dirty="0" err="1">
                <a:latin typeface="Calibri" panose="020F0502020204030204" pitchFamily="34" charset="0"/>
              </a:rPr>
              <a:t>WorkSpaces</a:t>
            </a:r>
            <a:r>
              <a:rPr lang="en-US" sz="1000" dirty="0">
                <a:latin typeface="Calibri" panose="020F0502020204030204" pitchFamily="34" charset="0"/>
              </a:rPr>
              <a:t> so that you can easily identify their purpose, and track costs accordingly.</a:t>
            </a:r>
          </a:p>
          <a:p>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615079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Next, you will complete an exercise where you will improve an example architecture. </a:t>
            </a:r>
          </a:p>
        </p:txBody>
      </p:sp>
    </p:spTree>
    <p:extLst>
      <p:ext uri="{BB962C8B-B14F-4D97-AF65-F5344CB8AC3E}">
        <p14:creationId xmlns:p14="http://schemas.microsoft.com/office/powerpoint/2010/main" val="396377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this scenario: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Your team has just finished forklifting an application into the cloud. Due to a previous failure of the system, your CTO requests a Well-Architected review of the system.</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Review the sample diagram and ask questions to identify where you can make improvements to increase the reliability of the system.</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Recommend reliability enhancements in accordance with the Reliability pillar of the Well-Architected Framework.</a:t>
            </a:r>
          </a:p>
          <a:p>
            <a:endParaRPr lang="en-US" dirty="0"/>
          </a:p>
        </p:txBody>
      </p:sp>
    </p:spTree>
    <p:extLst>
      <p:ext uri="{BB962C8B-B14F-4D97-AF65-F5344CB8AC3E}">
        <p14:creationId xmlns:p14="http://schemas.microsoft.com/office/powerpoint/2010/main" val="2497262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the scenario shown, what reliability enhancements would you make in accordance with the Reliability pillar of the Well-Architected Framework?</a:t>
            </a:r>
          </a:p>
        </p:txBody>
      </p:sp>
    </p:spTree>
    <p:extLst>
      <p:ext uri="{BB962C8B-B14F-4D97-AF65-F5344CB8AC3E}">
        <p14:creationId xmlns:p14="http://schemas.microsoft.com/office/powerpoint/2010/main" val="93205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Upon completion</a:t>
            </a:r>
            <a:r>
              <a:rPr lang="en-US" sz="1000" kern="1200" baseline="0" dirty="0">
                <a:solidFill>
                  <a:schemeClr val="tx1"/>
                </a:solidFill>
                <a:effectLst/>
                <a:latin typeface="Calibri" panose="020F0502020204030204" pitchFamily="34" charset="0"/>
                <a:ea typeface="+mn-ea"/>
                <a:cs typeface="+mn-cs"/>
              </a:rPr>
              <a:t> of</a:t>
            </a:r>
            <a:r>
              <a:rPr lang="en-US" sz="1000" kern="1200" dirty="0">
                <a:solidFill>
                  <a:schemeClr val="tx1"/>
                </a:solidFill>
                <a:effectLst/>
                <a:latin typeface="Calibri" panose="020F0502020204030204" pitchFamily="34" charset="0"/>
                <a:ea typeface="+mn-ea"/>
                <a:cs typeface="+mn-cs"/>
              </a:rPr>
              <a:t> this module, you will be able to:</a:t>
            </a:r>
          </a:p>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Describe the ability of a system to recover from infrastructure or service disruptions, dynamically acquire computing resources to meet demand, and mitigate disruptions such as misconfigurations or transient network issues.</a:t>
            </a:r>
          </a:p>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Identify the design principles and the best practices of the Reliability pillar.</a:t>
            </a:r>
          </a:p>
          <a:p>
            <a:pPr mar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This module also reviews four example architectural patterns for implementing a reliable solution.</a:t>
            </a: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3531496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Take a moment to discuss the following: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Loose coupling: Add internal Elastic Load Balancing load balancers or Amazon SQS between the web and application servers.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Use session information to offload data to Amazon </a:t>
            </a:r>
            <a:r>
              <a:rPr lang="en-US" sz="1000" dirty="0" err="1">
                <a:latin typeface="Calibri" panose="020F0502020204030204" pitchFamily="34" charset="0"/>
              </a:rPr>
              <a:t>DynamoDB</a:t>
            </a:r>
            <a:r>
              <a:rPr lang="en-US" sz="1000" dirty="0">
                <a:latin typeface="Calibri" panose="020F0502020204030204" pitchFamily="34" charset="0"/>
              </a:rPr>
              <a:t> or Amazon </a:t>
            </a:r>
            <a:r>
              <a:rPr lang="en-US" sz="1000" dirty="0" err="1">
                <a:latin typeface="Calibri" panose="020F0502020204030204" pitchFamily="34" charset="0"/>
              </a:rPr>
              <a:t>ElastiCache</a:t>
            </a:r>
            <a:r>
              <a:rPr lang="en-US" sz="1000" dirty="0">
                <a:latin typeface="Calibri" panose="020F0502020204030204" pitchFamily="34" charset="0"/>
              </a:rPr>
              <a:t>.</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Consider whether using Read Replicas would increase reliability.</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Use Auto Scaling groups to ensure the available workload.</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1:1:1 ASG on the bastion host</a:t>
            </a:r>
          </a:p>
        </p:txBody>
      </p:sp>
    </p:spTree>
    <p:extLst>
      <p:ext uri="{BB962C8B-B14F-4D97-AF65-F5344CB8AC3E}">
        <p14:creationId xmlns:p14="http://schemas.microsoft.com/office/powerpoint/2010/main" val="1054907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you will work on a lab that focuses on a multi-Region failover with Amazon Route 53.</a:t>
            </a:r>
          </a:p>
          <a:p>
            <a:endParaRPr lang="en-US" sz="1000" dirty="0">
              <a:latin typeface="Calibri" panose="020F0502020204030204" pitchFamily="34" charset="0"/>
            </a:endParaRPr>
          </a:p>
          <a:p>
            <a:r>
              <a:rPr lang="en-US" sz="1000" dirty="0">
                <a:latin typeface="Calibri" panose="020F0502020204030204" pitchFamily="34" charset="0"/>
              </a:rPr>
              <a:t>This lab will take approximately 30 minutes. </a:t>
            </a:r>
          </a:p>
        </p:txBody>
      </p:sp>
    </p:spTree>
    <p:extLst>
      <p:ext uri="{BB962C8B-B14F-4D97-AF65-F5344CB8AC3E}">
        <p14:creationId xmlns:p14="http://schemas.microsoft.com/office/powerpoint/2010/main" val="1990241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this lab, you will configure and test a cross-Region disaster recovery scenario.</a:t>
            </a:r>
          </a:p>
          <a:p>
            <a:r>
              <a:rPr lang="en-US" sz="1000" dirty="0">
                <a:latin typeface="Calibri" panose="020F0502020204030204" pitchFamily="34" charset="0"/>
              </a:rPr>
              <a:t>The lab provides an already-created basic application environment, which is made available across two separate Regions.</a:t>
            </a:r>
          </a:p>
          <a:p>
            <a:endParaRPr lang="en-US" sz="1000" dirty="0">
              <a:latin typeface="Calibri" panose="020F0502020204030204" pitchFamily="34" charset="0"/>
            </a:endParaRPr>
          </a:p>
          <a:p>
            <a:r>
              <a:rPr lang="en-US" sz="1000" dirty="0">
                <a:latin typeface="Calibri" panose="020F0502020204030204" pitchFamily="34" charset="0"/>
              </a:rPr>
              <a:t>The services you will use include: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Route 53</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EC2</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Amazon VPC</a:t>
            </a:r>
          </a:p>
          <a:p>
            <a:endParaRPr lang="en-US" dirty="0"/>
          </a:p>
        </p:txBody>
      </p:sp>
    </p:spTree>
    <p:extLst>
      <p:ext uri="{BB962C8B-B14F-4D97-AF65-F5344CB8AC3E}">
        <p14:creationId xmlns:p14="http://schemas.microsoft.com/office/powerpoint/2010/main" val="377199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The list of tasks you will complete in this lab include: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Inspecting resources in two Regions.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Creating an Amazon Route 53 health check.</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Creating an Amazon Route 53 domain.</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Configuring primary and secondary settings.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testing the failover.</a:t>
            </a:r>
          </a:p>
          <a:p>
            <a:endParaRPr lang="en-US" dirty="0"/>
          </a:p>
        </p:txBody>
      </p:sp>
    </p:spTree>
    <p:extLst>
      <p:ext uri="{BB962C8B-B14F-4D97-AF65-F5344CB8AC3E}">
        <p14:creationId xmlns:p14="http://schemas.microsoft.com/office/powerpoint/2010/main" val="229141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Displayed is an example of the final product from the lab. </a:t>
            </a:r>
          </a:p>
        </p:txBody>
      </p:sp>
    </p:spTree>
    <p:extLst>
      <p:ext uri="{BB962C8B-B14F-4D97-AF65-F5344CB8AC3E}">
        <p14:creationId xmlns:p14="http://schemas.microsoft.com/office/powerpoint/2010/main" val="402104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5425"/>
            <a:r>
              <a:rPr lang="en-US" sz="1000" dirty="0">
                <a:latin typeface="Calibri" panose="020F0502020204030204" pitchFamily="34" charset="0"/>
              </a:rPr>
              <a:t>Here are some additional resources for you to review. </a:t>
            </a:r>
          </a:p>
          <a:p>
            <a:pPr marL="228600" indent="-225425"/>
            <a:r>
              <a:rPr lang="en-US" sz="1000" dirty="0">
                <a:latin typeface="Calibri" panose="020F0502020204030204" pitchFamily="34" charset="0"/>
              </a:rPr>
              <a:t>Select each link to learn more. </a:t>
            </a:r>
          </a:p>
        </p:txBody>
      </p:sp>
    </p:spTree>
    <p:extLst>
      <p:ext uri="{BB962C8B-B14F-4D97-AF65-F5344CB8AC3E}">
        <p14:creationId xmlns:p14="http://schemas.microsoft.com/office/powerpoint/2010/main" val="1327600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this next section, we will ask a question for you to consider, and provide some best practices. </a:t>
            </a:r>
          </a:p>
        </p:txBody>
      </p:sp>
    </p:spTree>
    <p:extLst>
      <p:ext uri="{BB962C8B-B14F-4D97-AF65-F5344CB8AC3E}">
        <p14:creationId xmlns:p14="http://schemas.microsoft.com/office/powerpoint/2010/main" val="4144296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are you managing AWS service limits for your account?</a:t>
            </a:r>
          </a:p>
          <a:p>
            <a:endParaRPr lang="en-US" sz="1000" dirty="0">
              <a:latin typeface="Calibri" panose="020F0502020204030204" pitchFamily="34" charset="0"/>
            </a:endParaRPr>
          </a:p>
          <a:p>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305345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are you planning your network topology on AWS?</a:t>
            </a:r>
          </a:p>
          <a:p>
            <a:endParaRPr lang="en-US" sz="1000" dirty="0">
              <a:latin typeface="Calibri" panose="020F0502020204030204" pitchFamily="34" charset="0"/>
            </a:endParaRPr>
          </a:p>
          <a:p>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3210120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Do you have an escalation path to deal with technical issues?</a:t>
            </a:r>
          </a:p>
          <a:p>
            <a:endParaRPr lang="en-US" sz="1000" dirty="0">
              <a:latin typeface="Calibri" panose="020F0502020204030204" pitchFamily="34" charset="0"/>
            </a:endParaRPr>
          </a:p>
          <a:p>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725908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begin by learning about the principles of the Reliability pillar. </a:t>
            </a:r>
          </a:p>
        </p:txBody>
      </p:sp>
    </p:spTree>
    <p:extLst>
      <p:ext uri="{BB962C8B-B14F-4D97-AF65-F5344CB8AC3E}">
        <p14:creationId xmlns:p14="http://schemas.microsoft.com/office/powerpoint/2010/main" val="605207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does your system adapt to changes in demand?</a:t>
            </a:r>
          </a:p>
          <a:p>
            <a:endParaRPr lang="en-US" sz="1000" dirty="0">
              <a:latin typeface="Calibri" panose="020F0502020204030204" pitchFamily="34" charset="0"/>
            </a:endParaRPr>
          </a:p>
          <a:p>
            <a:r>
              <a:rPr lang="en-US" sz="1000" dirty="0">
                <a:latin typeface="Calibri" panose="020F0502020204030204" pitchFamily="34" charset="0"/>
              </a:rPr>
              <a:t>Take a moment to review some best practices. </a:t>
            </a:r>
          </a:p>
          <a:p>
            <a:endParaRPr lang="en-US" dirty="0"/>
          </a:p>
        </p:txBody>
      </p:sp>
    </p:spTree>
    <p:extLst>
      <p:ext uri="{BB962C8B-B14F-4D97-AF65-F5344CB8AC3E}">
        <p14:creationId xmlns:p14="http://schemas.microsoft.com/office/powerpoint/2010/main" val="1462065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are you monitoring AWS resources?</a:t>
            </a:r>
          </a:p>
          <a:p>
            <a:endParaRPr lang="en-US" sz="1000" dirty="0">
              <a:latin typeface="Calibri" panose="020F0502020204030204" pitchFamily="34" charset="0"/>
            </a:endParaRPr>
          </a:p>
          <a:p>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325222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are you executing change management?</a:t>
            </a:r>
          </a:p>
          <a:p>
            <a:endParaRPr lang="en-US" sz="1000" dirty="0">
              <a:latin typeface="Calibri" panose="020F0502020204030204" pitchFamily="34" charset="0"/>
            </a:endParaRPr>
          </a:p>
          <a:p>
            <a:r>
              <a:rPr lang="en-US" sz="1000" dirty="0">
                <a:latin typeface="Calibri" panose="020F0502020204030204" pitchFamily="34" charset="0"/>
              </a:rPr>
              <a:t>Take a moment to review a best practice. </a:t>
            </a:r>
          </a:p>
        </p:txBody>
      </p:sp>
    </p:spTree>
    <p:extLst>
      <p:ext uri="{BB962C8B-B14F-4D97-AF65-F5344CB8AC3E}">
        <p14:creationId xmlns:p14="http://schemas.microsoft.com/office/powerpoint/2010/main" val="3839299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are you backing up your data?</a:t>
            </a:r>
          </a:p>
          <a:p>
            <a:endParaRPr lang="en-US" sz="1000" dirty="0">
              <a:latin typeface="Calibri" panose="020F0502020204030204" pitchFamily="34" charset="0"/>
            </a:endParaRPr>
          </a:p>
          <a:p>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3703419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does your system withstand component failures?</a:t>
            </a:r>
          </a:p>
          <a:p>
            <a:endParaRPr lang="en-US" sz="1000" dirty="0">
              <a:latin typeface="Calibri" panose="020F0502020204030204" pitchFamily="34" charset="0"/>
            </a:endParaRPr>
          </a:p>
          <a:p>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3064353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are you planning for recovery?</a:t>
            </a:r>
          </a:p>
          <a:p>
            <a:endParaRPr lang="en-US" sz="1000" dirty="0">
              <a:latin typeface="Calibri" panose="020F0502020204030204" pitchFamily="34" charset="0"/>
            </a:endParaRPr>
          </a:p>
          <a:p>
            <a:r>
              <a:rPr lang="en-US" sz="1000" dirty="0">
                <a:latin typeface="Calibri" panose="020F0502020204030204" pitchFamily="34" charset="0"/>
              </a:rPr>
              <a:t>Take a moment to review some best practices. </a:t>
            </a:r>
          </a:p>
        </p:txBody>
      </p:sp>
    </p:spTree>
    <p:extLst>
      <p:ext uri="{BB962C8B-B14F-4D97-AF65-F5344CB8AC3E}">
        <p14:creationId xmlns:p14="http://schemas.microsoft.com/office/powerpoint/2010/main" val="2410825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ea typeface="+mn-ea"/>
                <a:cs typeface="+mn-cs"/>
              </a:rPr>
              <a:t>In review, you have:</a:t>
            </a:r>
          </a:p>
          <a:p>
            <a:pPr marL="171450" indent="-171450">
              <a:buFont typeface="Arial" panose="020B0604020202020204" pitchFamily="34" charset="0"/>
              <a:buChar char="•"/>
            </a:pPr>
            <a:r>
              <a:rPr lang="en-US" sz="1000" b="0" i="0" kern="1200" dirty="0">
                <a:solidFill>
                  <a:schemeClr val="tx1"/>
                </a:solidFill>
                <a:effectLst/>
                <a:latin typeface="Calibri" panose="020F0502020204030204" pitchFamily="34" charset="0"/>
                <a:ea typeface="+mn-ea"/>
                <a:cs typeface="+mn-cs"/>
              </a:rPr>
              <a:t>Learned the principles of the Reliability pillar. </a:t>
            </a:r>
          </a:p>
          <a:p>
            <a:pPr marL="171450" indent="-171450">
              <a:buFont typeface="Arial" panose="020B0604020202020204" pitchFamily="34" charset="0"/>
              <a:buChar char="•"/>
            </a:pPr>
            <a:r>
              <a:rPr lang="en-US" sz="1000" b="0" i="0" kern="1200" dirty="0">
                <a:solidFill>
                  <a:schemeClr val="tx1"/>
                </a:solidFill>
                <a:effectLst/>
                <a:latin typeface="Calibri" panose="020F0502020204030204" pitchFamily="34" charset="0"/>
                <a:ea typeface="+mn-ea"/>
                <a:cs typeface="+mn-cs"/>
              </a:rPr>
              <a:t>Discovered how to make your infrastructure more reliable. </a:t>
            </a:r>
          </a:p>
          <a:p>
            <a:pPr marL="171450" indent="-171450">
              <a:buFont typeface="Arial" panose="020B0604020202020204" pitchFamily="34" charset="0"/>
              <a:buChar char="•"/>
            </a:pPr>
            <a:r>
              <a:rPr lang="en-US" sz="1000" b="0" i="0" kern="1200" dirty="0">
                <a:solidFill>
                  <a:schemeClr val="tx1"/>
                </a:solidFill>
                <a:effectLst/>
                <a:latin typeface="Calibri" panose="020F0502020204030204" pitchFamily="34" charset="0"/>
                <a:ea typeface="+mn-ea"/>
                <a:cs typeface="+mn-cs"/>
              </a:rPr>
              <a:t>Performed an exercise to improve this architecture. </a:t>
            </a:r>
          </a:p>
          <a:p>
            <a:pPr marL="171450" indent="-171450">
              <a:buFont typeface="Arial" panose="020B0604020202020204" pitchFamily="34" charset="0"/>
              <a:buChar char="•"/>
            </a:pPr>
            <a:r>
              <a:rPr lang="en-US" sz="1000" b="0" i="0" kern="1200" dirty="0">
                <a:solidFill>
                  <a:schemeClr val="tx1"/>
                </a:solidFill>
                <a:effectLst/>
                <a:latin typeface="Calibri" panose="020F0502020204030204" pitchFamily="34" charset="0"/>
                <a:ea typeface="+mn-ea"/>
                <a:cs typeface="+mn-cs"/>
              </a:rPr>
              <a:t>Finished</a:t>
            </a:r>
            <a:r>
              <a:rPr lang="en-US" sz="1000" b="0" i="0" kern="1200" baseline="0" dirty="0">
                <a:solidFill>
                  <a:schemeClr val="tx1"/>
                </a:solidFill>
                <a:effectLst/>
                <a:latin typeface="Calibri" panose="020F0502020204030204" pitchFamily="34" charset="0"/>
                <a:ea typeface="+mn-ea"/>
                <a:cs typeface="+mn-cs"/>
              </a:rPr>
              <a:t> the Lab: Multi-Region Failover with Amazon Route 53. </a:t>
            </a:r>
            <a:endParaRPr lang="en-US" sz="1000" b="0" i="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Calibri" panose="020F0502020204030204" pitchFamily="34" charset="0"/>
                <a:ea typeface="+mn-ea"/>
                <a:cs typeface="+mn-cs"/>
              </a:rPr>
              <a:t>And reviewed questions and best practices to consider for these questions. </a:t>
            </a:r>
          </a:p>
          <a:p>
            <a:endParaRPr lang="en-US" sz="1000" b="0" i="0"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To finish this module, complete the corresponding knowledge assessment. </a:t>
            </a:r>
          </a:p>
          <a:p>
            <a:pPr marL="0" indent="0">
              <a:buFont typeface="Arial" panose="020B0604020202020204" pitchFamily="34" charset="0"/>
              <a:buNone/>
            </a:pPr>
            <a:endParaRPr lang="en-US" sz="1100" dirty="0"/>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46</a:t>
            </a:fld>
            <a:endParaRPr lang="en-US" dirty="0"/>
          </a:p>
        </p:txBody>
      </p:sp>
    </p:spTree>
    <p:extLst>
      <p:ext uri="{BB962C8B-B14F-4D97-AF65-F5344CB8AC3E}">
        <p14:creationId xmlns:p14="http://schemas.microsoft.com/office/powerpoint/2010/main" val="1850938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dirty="0">
                <a:latin typeface="Calibri" panose="020F0502020204030204" pitchFamily="34" charset="0"/>
              </a:rPr>
              <a:t>The next module guides you through the fourth pillar of the Well-Architected Framework, which focuses on performance efficiency. </a:t>
            </a:r>
          </a:p>
        </p:txBody>
      </p:sp>
      <p:sp>
        <p:nvSpPr>
          <p:cNvPr id="4" name="Slide Number Placeholder 3"/>
          <p:cNvSpPr>
            <a:spLocks noGrp="1"/>
          </p:cNvSpPr>
          <p:nvPr>
            <p:ph type="sldNum" sz="quarter" idx="10"/>
          </p:nvPr>
        </p:nvSpPr>
        <p:spPr/>
        <p:txBody>
          <a:bodyPr/>
          <a:lstStyle/>
          <a:p>
            <a:fld id="{FE092397-0699-5249-96BB-FDA4CA85BF35}" type="slidenum">
              <a:rPr lang="en-US" smtClean="0"/>
              <a:t>47</a:t>
            </a:fld>
            <a:endParaRPr lang="en-US" dirty="0"/>
          </a:p>
        </p:txBody>
      </p:sp>
    </p:spTree>
    <p:extLst>
      <p:ext uri="{BB962C8B-B14F-4D97-AF65-F5344CB8AC3E}">
        <p14:creationId xmlns:p14="http://schemas.microsoft.com/office/powerpoint/2010/main" val="1954034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Thanks for participating!</a:t>
            </a:r>
          </a:p>
        </p:txBody>
      </p:sp>
    </p:spTree>
    <p:extLst>
      <p:ext uri="{BB962C8B-B14F-4D97-AF65-F5344CB8AC3E}">
        <p14:creationId xmlns:p14="http://schemas.microsoft.com/office/powerpoint/2010/main" val="184657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Reliability is the ability of a system to recover from infrastructure or service failures, dynamically acquire computing resources to meet demand, and mitigate disruptions such as misconfigurations or transient network issues.</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The goal of reliability is to keep the impact of any type of failure to the smallest area possible. By preparing your system for the worst, you can implement a variety of mitigation strategies for the different components of your infrastructure and applications. </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Reliability focuses on the ability to recover from failures and meet demand in three areas:</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Foundational elements that include setup and cross-project requirements</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How you manage change</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And recovering from failure by using failure management</a:t>
            </a:r>
          </a:p>
        </p:txBody>
      </p:sp>
    </p:spTree>
    <p:extLst>
      <p:ext uri="{BB962C8B-B14F-4D97-AF65-F5344CB8AC3E}">
        <p14:creationId xmlns:p14="http://schemas.microsoft.com/office/powerpoint/2010/main" val="788205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49"/>
            <a:ext cx="5486400" cy="4326761"/>
          </a:xfrm>
        </p:spPr>
        <p:txBody>
          <a:bodyPr/>
          <a:lstStyle/>
          <a:p>
            <a:pPr lvl="0"/>
            <a:r>
              <a:rPr lang="en-US" sz="1000" dirty="0">
                <a:latin typeface="Calibri" panose="020F0502020204030204" pitchFamily="34" charset="0"/>
              </a:rPr>
              <a:t>Let’s review each design principle for reliability. </a:t>
            </a:r>
          </a:p>
          <a:p>
            <a:pPr lvl="0"/>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Make sure to test your recovery procedures. Plans on paper might not execute as smoothly after it’s live and under stress. It’s better to test your deployment in a test situation or in a game day situation instead of through an actual event. </a:t>
            </a:r>
          </a:p>
          <a:p>
            <a:pPr lvl="0"/>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Automatically recover from failure. If you have your systems set up with automatic scaling, you can automatically scale out to absorb issues that you might experience during a component failure.</a:t>
            </a:r>
          </a:p>
          <a:p>
            <a:pPr lvl="0"/>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Scale horizontally to increase aggregate system availability, and meet demand.</a:t>
            </a:r>
          </a:p>
          <a:p>
            <a:pPr lvl="0"/>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Stop guessing what you actually need for capacity.</a:t>
            </a:r>
          </a:p>
          <a:p>
            <a:pPr lvl="0"/>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manage all changes in automation that were already tested in a development or QA environment before being deployed to a production environment.</a:t>
            </a:r>
          </a:p>
          <a:p>
            <a:pPr lvl="0"/>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100327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27704"/>
          </a:xfrm>
        </p:spPr>
        <p:txBody>
          <a:bodyPr/>
          <a:lstStyle/>
          <a:p>
            <a:r>
              <a:rPr lang="en-US" sz="1000" kern="1200" dirty="0">
                <a:solidFill>
                  <a:schemeClr val="tx1"/>
                </a:solidFill>
                <a:effectLst/>
                <a:latin typeface="Calibri" panose="020F0502020204030204" pitchFamily="34" charset="0"/>
                <a:ea typeface="+mn-ea"/>
                <a:cs typeface="+mn-cs"/>
              </a:rPr>
              <a:t>This slide shows the AWS services that focus on reliability.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The AWS service that is key to ensuring reliability is Amazon </a:t>
            </a:r>
            <a:r>
              <a:rPr lang="en-US" sz="1000" kern="1200" dirty="0" err="1">
                <a:solidFill>
                  <a:schemeClr val="tx1"/>
                </a:solidFill>
                <a:effectLst/>
                <a:latin typeface="Calibri" panose="020F0502020204030204" pitchFamily="34" charset="0"/>
                <a:ea typeface="+mn-ea"/>
                <a:cs typeface="+mn-cs"/>
              </a:rPr>
              <a:t>CloudWatch</a:t>
            </a:r>
            <a:r>
              <a:rPr lang="en-US" sz="1000" kern="1200" dirty="0">
                <a:solidFill>
                  <a:schemeClr val="tx1"/>
                </a:solidFill>
                <a:effectLst/>
                <a:latin typeface="Calibri" panose="020F0502020204030204" pitchFamily="34" charset="0"/>
                <a:ea typeface="+mn-ea"/>
                <a:cs typeface="+mn-cs"/>
              </a:rPr>
              <a:t>, which gives you a holistic view of the performance of your workload. Other services and features that support the three areas of reliability include foundations, change management, and failure management.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b="1" kern="1200" dirty="0">
                <a:solidFill>
                  <a:schemeClr val="tx1"/>
                </a:solidFill>
                <a:effectLst/>
                <a:latin typeface="Calibri" panose="020F0502020204030204" pitchFamily="34" charset="0"/>
                <a:ea typeface="+mn-ea"/>
                <a:cs typeface="+mn-cs"/>
              </a:rPr>
              <a:t>For foundations, AWS Identity and Access Management </a:t>
            </a:r>
            <a:r>
              <a:rPr lang="en-US" sz="1000" kern="1200" dirty="0">
                <a:solidFill>
                  <a:schemeClr val="tx1"/>
                </a:solidFill>
                <a:effectLst/>
                <a:latin typeface="Calibri" panose="020F0502020204030204" pitchFamily="34" charset="0"/>
                <a:ea typeface="+mn-ea"/>
                <a:cs typeface="+mn-cs"/>
              </a:rPr>
              <a:t>–or IAM—enables you to securely control access to AWS services and resources. Amazon VPC lets you provision a private, isolated section of the AWS Cloud where you can launch AWS resources in a virtual network. AWS Trusted Advisor provides visibility into the limits of the AWS services that you use. AWS Shield is a managed service that protects against distributed denial of service—or DDOS—attacks, and safeguards web applications that run on AWS.</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b="1" kern="1200" dirty="0">
                <a:solidFill>
                  <a:schemeClr val="tx1"/>
                </a:solidFill>
                <a:effectLst/>
                <a:latin typeface="Calibri" panose="020F0502020204030204" pitchFamily="34" charset="0"/>
                <a:ea typeface="+mn-ea"/>
                <a:cs typeface="+mn-cs"/>
              </a:rPr>
              <a:t>For change management, AWS </a:t>
            </a:r>
            <a:r>
              <a:rPr lang="en-US" sz="1000" b="1" kern="1200" dirty="0" err="1">
                <a:solidFill>
                  <a:schemeClr val="tx1"/>
                </a:solidFill>
                <a:effectLst/>
                <a:latin typeface="Calibri" panose="020F0502020204030204" pitchFamily="34" charset="0"/>
                <a:ea typeface="+mn-ea"/>
                <a:cs typeface="+mn-cs"/>
              </a:rPr>
              <a:t>CloudTrail</a:t>
            </a:r>
            <a:r>
              <a:rPr lang="en-US" sz="1000" b="1" kern="120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records AWS API calls for your account, and delivers log files to you for auditing. AWS </a:t>
            </a:r>
            <a:r>
              <a:rPr lang="en-US" sz="1000" kern="1200" dirty="0" err="1">
                <a:solidFill>
                  <a:schemeClr val="tx1"/>
                </a:solidFill>
                <a:effectLst/>
                <a:latin typeface="Calibri" panose="020F0502020204030204" pitchFamily="34" charset="0"/>
                <a:ea typeface="+mn-ea"/>
                <a:cs typeface="+mn-cs"/>
              </a:rPr>
              <a:t>Config</a:t>
            </a:r>
            <a:r>
              <a:rPr lang="en-US" sz="1000" kern="1200" dirty="0">
                <a:solidFill>
                  <a:schemeClr val="tx1"/>
                </a:solidFill>
                <a:effectLst/>
                <a:latin typeface="Calibri" panose="020F0502020204030204" pitchFamily="34" charset="0"/>
                <a:ea typeface="+mn-ea"/>
                <a:cs typeface="+mn-cs"/>
              </a:rPr>
              <a:t> provides a detailed inventory of your AWS resources and configuration, and it continuously records configuration changes. Amazon </a:t>
            </a:r>
            <a:r>
              <a:rPr lang="en-US" sz="1000" kern="1200" dirty="0" err="1">
                <a:solidFill>
                  <a:schemeClr val="tx1"/>
                </a:solidFill>
                <a:effectLst/>
                <a:latin typeface="Calibri" panose="020F0502020204030204" pitchFamily="34" charset="0"/>
                <a:ea typeface="+mn-ea"/>
                <a:cs typeface="+mn-cs"/>
              </a:rPr>
              <a:t>CloudWatch</a:t>
            </a:r>
            <a:r>
              <a:rPr lang="en-US" sz="1000" kern="1200" dirty="0">
                <a:solidFill>
                  <a:schemeClr val="tx1"/>
                </a:solidFill>
                <a:effectLst/>
                <a:latin typeface="Calibri" panose="020F0502020204030204" pitchFamily="34" charset="0"/>
                <a:ea typeface="+mn-ea"/>
                <a:cs typeface="+mn-cs"/>
              </a:rPr>
              <a:t> provides the ability to send alerts about metrics, including custom metrics. Auto Scaling is a service that provides automated demand management for a deployed workload.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b="1" kern="1200" dirty="0">
                <a:solidFill>
                  <a:schemeClr val="tx1"/>
                </a:solidFill>
                <a:effectLst/>
                <a:latin typeface="Calibri" panose="020F0502020204030204" pitchFamily="34" charset="0"/>
                <a:ea typeface="+mn-ea"/>
                <a:cs typeface="+mn-cs"/>
              </a:rPr>
              <a:t>For failure management</a:t>
            </a:r>
            <a:r>
              <a:rPr lang="en-US" sz="1000" kern="1200" dirty="0">
                <a:solidFill>
                  <a:schemeClr val="tx1"/>
                </a:solidFill>
                <a:effectLst/>
                <a:latin typeface="Calibri" panose="020F0502020204030204" pitchFamily="34" charset="0"/>
                <a:ea typeface="+mn-ea"/>
                <a:cs typeface="+mn-cs"/>
              </a:rPr>
              <a:t>, </a:t>
            </a:r>
            <a:r>
              <a:rPr lang="en-US" sz="1000" b="1" kern="1200" dirty="0">
                <a:solidFill>
                  <a:schemeClr val="tx1"/>
                </a:solidFill>
                <a:effectLst/>
                <a:latin typeface="Calibri" panose="020F0502020204030204" pitchFamily="34" charset="0"/>
                <a:ea typeface="+mn-ea"/>
                <a:cs typeface="+mn-cs"/>
              </a:rPr>
              <a:t>AWS </a:t>
            </a:r>
            <a:r>
              <a:rPr lang="en-US" sz="1000" b="1" kern="1200" dirty="0" err="1">
                <a:solidFill>
                  <a:schemeClr val="tx1"/>
                </a:solidFill>
                <a:effectLst/>
                <a:latin typeface="Calibri" panose="020F0502020204030204" pitchFamily="34" charset="0"/>
                <a:ea typeface="+mn-ea"/>
                <a:cs typeface="+mn-cs"/>
              </a:rPr>
              <a:t>CloudFormation</a:t>
            </a:r>
            <a:r>
              <a:rPr lang="en-US" sz="1000" b="1" kern="120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provides templates for the creation of AWS resources and provisions them in an orderly and predictable fashion. Amazon Simple Storage Service—or Amazon S3— provides a highly durable service to keep backups, and Amazon Glacier provides highly durable archives. AWS Key Management Service—or AWS KMS—provides a reliable key management system that integrates with many AWS services.</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3194591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Next, you will learn how to make your infrastructure more reliable. </a:t>
            </a:r>
          </a:p>
        </p:txBody>
      </p:sp>
    </p:spTree>
    <p:extLst>
      <p:ext uri="{BB962C8B-B14F-4D97-AF65-F5344CB8AC3E}">
        <p14:creationId xmlns:p14="http://schemas.microsoft.com/office/powerpoint/2010/main" val="3787900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Let’s cover some common practices for disaster recovery—or DR—inside of AWS.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Calibri" panose="020F0502020204030204" pitchFamily="34"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The example architectural patterns involve recovery time objectives, or RTOs, and recovery point objectives, or RPOs. They are sorted from the highest RTO and RPO to the lowest RTO and RPO. </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As a reminder, the recovery time objective is the time that your business is down during an outage. The recovery point objective is the amount of data that will be lost.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Calibri" panose="020F0502020204030204" pitchFamily="34"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The first example is when you want to perform a simple backup and restore operation.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The second example is the “pilot light” architecture.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The third example is a fully working low-capacity standby architecture. </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And the last example is a multi-site active-active architecture.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kern="1200" baseline="0" dirty="0">
              <a:solidFill>
                <a:schemeClr val="tx1"/>
              </a:solidFill>
              <a:effectLst/>
              <a:ea typeface="+mn-ea"/>
              <a:cs typeface="+mn-cs"/>
            </a:endParaRPr>
          </a:p>
        </p:txBody>
      </p:sp>
    </p:spTree>
    <p:extLst>
      <p:ext uri="{BB962C8B-B14F-4D97-AF65-F5344CB8AC3E}">
        <p14:creationId xmlns:p14="http://schemas.microsoft.com/office/powerpoint/2010/main" val="2300946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BB293F-3223-4148-8FC0-4957EAA0B9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4178"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4179" name="Image" r:id="rId7" imgW="12600" imgH="9142560" progId="Photoshop.Image.17">
                  <p:embed/>
                </p:oleObj>
              </mc:Choice>
              <mc:Fallback>
                <p:oleObj name="Image" r:id="rId7" imgW="12600" imgH="9142560" progId="Photoshop.Image.17">
                  <p:embed/>
                  <p:pic>
                    <p:nvPicPr>
                      <p:cNvPr id="0" name=""/>
                      <p:cNvPicPr/>
                      <p:nvPr/>
                    </p:nvPicPr>
                    <p:blipFill>
                      <a:blip r:embed="rId6"/>
                      <a:stretch>
                        <a:fillRect/>
                      </a:stretch>
                    </p:blipFill>
                    <p:spPr>
                      <a:xfrm>
                        <a:off x="12186206" y="0"/>
                        <a:ext cx="9525" cy="68580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EF8435-E29E-D44E-B393-2A2597CA3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7A4752-9394-EF43-8785-993072B75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A2D68D2-D08F-2241-94C9-53E6599FE3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575"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238539" y="1440305"/>
            <a:ext cx="10515600"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2"/>
    </p:custDataLs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4/9/19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1.xml"/><Relationship Id="rId7"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4.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9.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5.xml"/><Relationship Id="rId7"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2.xml"/><Relationship Id="rId7"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5.emf"/><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9.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2.xml"/><Relationship Id="rId6" Type="http://schemas.openxmlformats.org/officeDocument/2006/relationships/image" Target="../media/image38.png"/><Relationship Id="rId11" Type="http://schemas.openxmlformats.org/officeDocument/2006/relationships/image" Target="../media/image25.png"/><Relationship Id="rId5" Type="http://schemas.openxmlformats.org/officeDocument/2006/relationships/image" Target="../media/image37.png"/><Relationship Id="rId10" Type="http://schemas.openxmlformats.org/officeDocument/2006/relationships/image" Target="../media/image42.emf"/><Relationship Id="rId4" Type="http://schemas.openxmlformats.org/officeDocument/2006/relationships/image" Target="../media/image36.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5.png"/><Relationship Id="rId3" Type="http://schemas.openxmlformats.org/officeDocument/2006/relationships/notesSlide" Target="../notesSlides/notesSlide30.xml"/><Relationship Id="rId7" Type="http://schemas.openxmlformats.org/officeDocument/2006/relationships/image" Target="../media/image43.png"/><Relationship Id="rId12" Type="http://schemas.openxmlformats.org/officeDocument/2006/relationships/image" Target="../media/image42.emf"/><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37.png"/><Relationship Id="rId15" Type="http://schemas.openxmlformats.org/officeDocument/2006/relationships/image" Target="../media/image25.png"/><Relationship Id="rId10" Type="http://schemas.openxmlformats.org/officeDocument/2006/relationships/image" Target="../media/image18.pn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52.gif"/><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46.png"/><Relationship Id="rId5" Type="http://schemas.openxmlformats.org/officeDocument/2006/relationships/image" Target="../media/image26.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hyperlink" Target="http://d0.awsstatic.com/whitepapers/Backup_Archive_and_Restore_Approaches_Using_AWS.pdf" TargetMode="External"/><Relationship Id="rId13" Type="http://schemas.openxmlformats.org/officeDocument/2006/relationships/hyperlink" Target="https://aws.amazon.com/premiumsupport/trustedadvisor/" TargetMode="External"/><Relationship Id="rId3" Type="http://schemas.openxmlformats.org/officeDocument/2006/relationships/notesSlide" Target="../notesSlides/notesSlide35.xml"/><Relationship Id="rId7" Type="http://schemas.openxmlformats.org/officeDocument/2006/relationships/hyperlink" Target="http://aws.amazon.com/about-aws/whats-new/2014/06/19/amazon-ec2-service-limits-report-now-available/" TargetMode="External"/><Relationship Id="rId12" Type="http://schemas.openxmlformats.org/officeDocument/2006/relationships/hyperlink" Target="https://aws.amazon.com/premiumsupport/" TargetMode="External"/><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hyperlink" Target="http://docs.aws.amazon.com/general/latest/gr/aws_service_limits.html" TargetMode="External"/><Relationship Id="rId11" Type="http://schemas.openxmlformats.org/officeDocument/2006/relationships/hyperlink" Target="http://media.amazonwebservices.com/AWS_Amazon_VPC_Connectivity_Options.pdf" TargetMode="External"/><Relationship Id="rId5" Type="http://schemas.openxmlformats.org/officeDocument/2006/relationships/hyperlink" Target="https://d0.awsstatic.com/analyst-reports/Benchmarking%20Availability%20and%20Reliability%20in%20the%20Cloud_Nucleus%20Research_2014%20.pdf" TargetMode="External"/><Relationship Id="rId10" Type="http://schemas.openxmlformats.org/officeDocument/2006/relationships/hyperlink" Target="http://media.amazonwebservices.com/AWS_Disaster_Recovery.pdf" TargetMode="External"/><Relationship Id="rId4" Type="http://schemas.openxmlformats.org/officeDocument/2006/relationships/hyperlink" Target="https://www.youtube.com/watch?v=wrY7XoOnysg" TargetMode="External"/><Relationship Id="rId9" Type="http://schemas.openxmlformats.org/officeDocument/2006/relationships/hyperlink" Target="http://d0.awsstatic.com/whitepapers/managing-your-aws-infrastructure-at-scale.pdf"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0.xml"/><Relationship Id="rId5" Type="http://schemas.openxmlformats.org/officeDocument/2006/relationships/image" Target="../media/image6.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53.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2.xml"/><Relationship Id="rId5" Type="http://schemas.openxmlformats.org/officeDocument/2006/relationships/image" Target="../media/image6.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53.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4.xml"/><Relationship Id="rId5" Type="http://schemas.openxmlformats.org/officeDocument/2006/relationships/image" Target="../media/image6.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5.xml"/><Relationship Id="rId5" Type="http://schemas.openxmlformats.org/officeDocument/2006/relationships/image" Target="../media/image6.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6.xml"/><Relationship Id="rId5" Type="http://schemas.openxmlformats.org/officeDocument/2006/relationships/image" Target="../media/image6.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8.xml"/><Relationship Id="rId5" Type="http://schemas.openxmlformats.org/officeDocument/2006/relationships/image" Target="../media/image6.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slideLayout" Target="../slideLayouts/slideLayout4.xml"/><Relationship Id="rId16" Type="http://schemas.openxmlformats.org/officeDocument/2006/relationships/image" Target="../media/image21.png"/><Relationship Id="rId1" Type="http://schemas.openxmlformats.org/officeDocument/2006/relationships/tags" Target="../tags/tag10.xml"/><Relationship Id="rId6" Type="http://schemas.openxmlformats.org/officeDocument/2006/relationships/image" Target="../media/image11.e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554933" y="1887293"/>
            <a:ext cx="6977517" cy="2486374"/>
          </a:xfrm>
        </p:spPr>
        <p:txBody>
          <a:bodyPr/>
          <a:lstStyle/>
          <a:p>
            <a:r>
              <a:rPr lang="en-US" dirty="0">
                <a:latin typeface="Amazon Ember Light" charset="0"/>
                <a:ea typeface="Amazon Ember Light" charset="0"/>
                <a:cs typeface="Amazon Ember Light" charset="0"/>
              </a:rPr>
              <a:t> </a:t>
            </a:r>
            <a:br>
              <a:rPr lang="en-US" dirty="0">
                <a:latin typeface="Amazon Ember Light" charset="0"/>
                <a:ea typeface="Amazon Ember Light" charset="0"/>
                <a:cs typeface="Amazon Ember Light" charset="0"/>
              </a:rPr>
            </a:br>
            <a:br>
              <a:rPr lang="en-US" dirty="0"/>
            </a:br>
            <a:r>
              <a:rPr lang="en-US" sz="4800" dirty="0"/>
              <a:t>Module 11:                      Well-Architected </a:t>
            </a:r>
            <a:br>
              <a:rPr lang="en-US" sz="4800" dirty="0"/>
            </a:br>
            <a:r>
              <a:rPr lang="en-US" sz="4800" dirty="0"/>
              <a:t>Pillar 3-Reliability</a:t>
            </a:r>
          </a:p>
        </p:txBody>
      </p:sp>
    </p:spTree>
    <p:custDataLst>
      <p:tags r:id="rId1"/>
    </p:custDataLst>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a:spLocks noGrp="1"/>
          </p:cNvSpPr>
          <p:nvPr>
            <p:ph type="title"/>
          </p:nvPr>
        </p:nvSpPr>
        <p:spPr/>
        <p:txBody>
          <a:bodyPr/>
          <a:lstStyle/>
          <a:p>
            <a:r>
              <a:rPr lang="en-US" dirty="0"/>
              <a:t>Backup and Restore</a:t>
            </a:r>
          </a:p>
        </p:txBody>
      </p:sp>
      <p:sp>
        <p:nvSpPr>
          <p:cNvPr id="36" name="Rounded Rectangle 35"/>
          <p:cNvSpPr/>
          <p:nvPr/>
        </p:nvSpPr>
        <p:spPr>
          <a:xfrm>
            <a:off x="1445790" y="2804218"/>
            <a:ext cx="3665389" cy="345668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TextBox 32"/>
          <p:cNvSpPr txBox="1">
            <a:spLocks noChangeArrowheads="1"/>
          </p:cNvSpPr>
          <p:nvPr/>
        </p:nvSpPr>
        <p:spPr bwMode="auto">
          <a:xfrm>
            <a:off x="1677850" y="5808812"/>
            <a:ext cx="3296660" cy="379656"/>
          </a:xfrm>
          <a:prstGeom prst="rect">
            <a:avLst/>
          </a:prstGeom>
          <a:noFill/>
          <a:ln w="9525">
            <a:noFill/>
            <a:miter lim="800000"/>
            <a:headEnd/>
            <a:tailEnd/>
          </a:ln>
        </p:spPr>
        <p:txBody>
          <a:bodyPr wrap="square">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On-premises Infrastructure</a:t>
            </a:r>
          </a:p>
        </p:txBody>
      </p:sp>
      <p:sp>
        <p:nvSpPr>
          <p:cNvPr id="38" name="Rounded Rectangle 37"/>
          <p:cNvSpPr/>
          <p:nvPr/>
        </p:nvSpPr>
        <p:spPr>
          <a:xfrm>
            <a:off x="6870421" y="2804218"/>
            <a:ext cx="3758952" cy="345668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9"/>
          <p:cNvSpPr txBox="1">
            <a:spLocks noChangeArrowheads="1"/>
          </p:cNvSpPr>
          <p:nvPr/>
        </p:nvSpPr>
        <p:spPr bwMode="auto">
          <a:xfrm>
            <a:off x="2213029" y="4648464"/>
            <a:ext cx="2130907" cy="379656"/>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Traditional server</a:t>
            </a:r>
          </a:p>
        </p:txBody>
      </p:sp>
      <p:sp>
        <p:nvSpPr>
          <p:cNvPr id="42" name="Freeform 107"/>
          <p:cNvSpPr>
            <a:spLocks noEditPoints="1"/>
          </p:cNvSpPr>
          <p:nvPr/>
        </p:nvSpPr>
        <p:spPr bwMode="auto">
          <a:xfrm>
            <a:off x="2938242" y="3859570"/>
            <a:ext cx="636828" cy="773896"/>
          </a:xfrm>
          <a:custGeom>
            <a:avLst/>
            <a:gdLst/>
            <a:ahLst/>
            <a:cxnLst>
              <a:cxn ang="0">
                <a:pos x="50" y="0"/>
              </a:cxn>
              <a:cxn ang="0">
                <a:pos x="4" y="0"/>
              </a:cxn>
              <a:cxn ang="0">
                <a:pos x="0" y="4"/>
              </a:cxn>
              <a:cxn ang="0">
                <a:pos x="0" y="68"/>
              </a:cxn>
              <a:cxn ang="0">
                <a:pos x="4" y="72"/>
              </a:cxn>
              <a:cxn ang="0">
                <a:pos x="50" y="72"/>
              </a:cxn>
              <a:cxn ang="0">
                <a:pos x="54" y="68"/>
              </a:cxn>
              <a:cxn ang="0">
                <a:pos x="54" y="4"/>
              </a:cxn>
              <a:cxn ang="0">
                <a:pos x="50" y="0"/>
              </a:cxn>
              <a:cxn ang="0">
                <a:pos x="46" y="30"/>
              </a:cxn>
              <a:cxn ang="0">
                <a:pos x="8" y="30"/>
              </a:cxn>
              <a:cxn ang="0">
                <a:pos x="8" y="25"/>
              </a:cxn>
              <a:cxn ang="0">
                <a:pos x="46" y="25"/>
              </a:cxn>
              <a:cxn ang="0">
                <a:pos x="46" y="30"/>
              </a:cxn>
              <a:cxn ang="0">
                <a:pos x="46" y="22"/>
              </a:cxn>
              <a:cxn ang="0">
                <a:pos x="8" y="22"/>
              </a:cxn>
              <a:cxn ang="0">
                <a:pos x="8" y="18"/>
              </a:cxn>
              <a:cxn ang="0">
                <a:pos x="46" y="18"/>
              </a:cxn>
              <a:cxn ang="0">
                <a:pos x="46" y="22"/>
              </a:cxn>
              <a:cxn ang="0">
                <a:pos x="46" y="14"/>
              </a:cxn>
              <a:cxn ang="0">
                <a:pos x="8" y="14"/>
              </a:cxn>
              <a:cxn ang="0">
                <a:pos x="8" y="10"/>
              </a:cxn>
              <a:cxn ang="0">
                <a:pos x="46" y="10"/>
              </a:cxn>
              <a:cxn ang="0">
                <a:pos x="46" y="14"/>
              </a:cxn>
            </a:cxnLst>
            <a:rect l="0" t="0" r="r" b="b"/>
            <a:pathLst>
              <a:path w="54" h="72">
                <a:moveTo>
                  <a:pt x="50" y="0"/>
                </a:moveTo>
                <a:cubicBezTo>
                  <a:pt x="4" y="0"/>
                  <a:pt x="4" y="0"/>
                  <a:pt x="4" y="0"/>
                </a:cubicBezTo>
                <a:cubicBezTo>
                  <a:pt x="2" y="0"/>
                  <a:pt x="0" y="2"/>
                  <a:pt x="0" y="4"/>
                </a:cubicBezTo>
                <a:cubicBezTo>
                  <a:pt x="0" y="68"/>
                  <a:pt x="0" y="68"/>
                  <a:pt x="0" y="68"/>
                </a:cubicBezTo>
                <a:cubicBezTo>
                  <a:pt x="0" y="70"/>
                  <a:pt x="2" y="72"/>
                  <a:pt x="4" y="72"/>
                </a:cubicBezTo>
                <a:cubicBezTo>
                  <a:pt x="50" y="72"/>
                  <a:pt x="50" y="72"/>
                  <a:pt x="50" y="72"/>
                </a:cubicBezTo>
                <a:cubicBezTo>
                  <a:pt x="53" y="72"/>
                  <a:pt x="54" y="70"/>
                  <a:pt x="54" y="68"/>
                </a:cubicBezTo>
                <a:cubicBezTo>
                  <a:pt x="54" y="4"/>
                  <a:pt x="54" y="4"/>
                  <a:pt x="54" y="4"/>
                </a:cubicBezTo>
                <a:cubicBezTo>
                  <a:pt x="54" y="2"/>
                  <a:pt x="53" y="0"/>
                  <a:pt x="50" y="0"/>
                </a:cubicBezTo>
                <a:close/>
                <a:moveTo>
                  <a:pt x="46" y="30"/>
                </a:moveTo>
                <a:cubicBezTo>
                  <a:pt x="8" y="30"/>
                  <a:pt x="8" y="30"/>
                  <a:pt x="8" y="30"/>
                </a:cubicBezTo>
                <a:cubicBezTo>
                  <a:pt x="8" y="25"/>
                  <a:pt x="8" y="25"/>
                  <a:pt x="8" y="25"/>
                </a:cubicBezTo>
                <a:cubicBezTo>
                  <a:pt x="46" y="25"/>
                  <a:pt x="46" y="25"/>
                  <a:pt x="46" y="25"/>
                </a:cubicBezTo>
                <a:lnTo>
                  <a:pt x="46" y="30"/>
                </a:lnTo>
                <a:close/>
                <a:moveTo>
                  <a:pt x="46" y="22"/>
                </a:moveTo>
                <a:cubicBezTo>
                  <a:pt x="8" y="22"/>
                  <a:pt x="8" y="22"/>
                  <a:pt x="8" y="22"/>
                </a:cubicBezTo>
                <a:cubicBezTo>
                  <a:pt x="8" y="18"/>
                  <a:pt x="8" y="18"/>
                  <a:pt x="8" y="18"/>
                </a:cubicBezTo>
                <a:cubicBezTo>
                  <a:pt x="46" y="18"/>
                  <a:pt x="46" y="18"/>
                  <a:pt x="46" y="18"/>
                </a:cubicBezTo>
                <a:lnTo>
                  <a:pt x="46" y="22"/>
                </a:lnTo>
                <a:close/>
                <a:moveTo>
                  <a:pt x="46" y="14"/>
                </a:moveTo>
                <a:cubicBezTo>
                  <a:pt x="8" y="14"/>
                  <a:pt x="8" y="14"/>
                  <a:pt x="8" y="14"/>
                </a:cubicBezTo>
                <a:cubicBezTo>
                  <a:pt x="8" y="10"/>
                  <a:pt x="8" y="10"/>
                  <a:pt x="8" y="10"/>
                </a:cubicBezTo>
                <a:cubicBezTo>
                  <a:pt x="46" y="10"/>
                  <a:pt x="46" y="10"/>
                  <a:pt x="46" y="10"/>
                </a:cubicBezTo>
                <a:lnTo>
                  <a:pt x="46" y="14"/>
                </a:lnTo>
                <a:close/>
              </a:path>
            </a:pathLst>
          </a:custGeom>
          <a:solidFill>
            <a:srgbClr val="6D6E70"/>
          </a:solidFill>
          <a:ln w="9525">
            <a:noFill/>
            <a:round/>
            <a:headEnd/>
            <a:tailEnd/>
          </a:ln>
        </p:spPr>
        <p:txBody>
          <a:bodyPr vert="horz" wrap="square" lIns="91440" tIns="45720" rIns="91440" bIns="45720" numCol="1" anchor="t" anchorCtr="0" compatLnSpc="1">
            <a:prstTxWarp prst="textNoShape">
              <a:avLst/>
            </a:prstTxWarp>
          </a:bodyPr>
          <a:lstStyle/>
          <a:p>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38"/>
          <p:cNvSpPr txBox="1">
            <a:spLocks noChangeArrowheads="1"/>
          </p:cNvSpPr>
          <p:nvPr/>
        </p:nvSpPr>
        <p:spPr bwMode="auto">
          <a:xfrm>
            <a:off x="1876160" y="2191623"/>
            <a:ext cx="2796205" cy="379656"/>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Route 53</a:t>
            </a:r>
          </a:p>
        </p:txBody>
      </p:sp>
      <p:cxnSp>
        <p:nvCxnSpPr>
          <p:cNvPr id="44" name="Straight Connector 43"/>
          <p:cNvCxnSpPr/>
          <p:nvPr/>
        </p:nvCxnSpPr>
        <p:spPr>
          <a:xfrm>
            <a:off x="3247556" y="2510210"/>
            <a:ext cx="0" cy="1260567"/>
          </a:xfrm>
          <a:prstGeom prst="line">
            <a:avLst/>
          </a:prstGeom>
          <a:ln w="28575">
            <a:solidFill>
              <a:srgbClr val="4F81BD"/>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0" name="TextBox 111"/>
          <p:cNvSpPr txBox="1">
            <a:spLocks noChangeArrowheads="1"/>
          </p:cNvSpPr>
          <p:nvPr/>
        </p:nvSpPr>
        <p:spPr bwMode="auto">
          <a:xfrm>
            <a:off x="7590972" y="4630659"/>
            <a:ext cx="2587851"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S3 Bucket </a:t>
            </a:r>
          </a:p>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with Objects</a:t>
            </a:r>
          </a:p>
        </p:txBody>
      </p:sp>
      <p:cxnSp>
        <p:nvCxnSpPr>
          <p:cNvPr id="61" name="Straight Connector 60"/>
          <p:cNvCxnSpPr/>
          <p:nvPr/>
        </p:nvCxnSpPr>
        <p:spPr>
          <a:xfrm>
            <a:off x="3634441" y="4028740"/>
            <a:ext cx="4702720" cy="0"/>
          </a:xfrm>
          <a:prstGeom prst="line">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657714" y="4158165"/>
            <a:ext cx="1787033" cy="687908"/>
          </a:xfrm>
          <a:prstGeom prst="line">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6444438" y="4286706"/>
            <a:ext cx="1975143" cy="601919"/>
          </a:xfrm>
          <a:prstGeom prst="line">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39"/>
          <p:cNvSpPr txBox="1">
            <a:spLocks noChangeArrowheads="1"/>
          </p:cNvSpPr>
          <p:nvPr/>
        </p:nvSpPr>
        <p:spPr bwMode="auto">
          <a:xfrm>
            <a:off x="3287278" y="3191653"/>
            <a:ext cx="1808932" cy="666977"/>
          </a:xfrm>
          <a:prstGeom prst="rect">
            <a:avLst/>
          </a:prstGeom>
          <a:noFill/>
          <a:ln w="9525">
            <a:noFill/>
            <a:miter lim="800000"/>
            <a:headEnd/>
            <a:tailEnd/>
          </a:ln>
        </p:spPr>
        <p:txBody>
          <a:bodyPr wrap="square">
            <a:spAutoFit/>
          </a:body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Data copied </a:t>
            </a:r>
          </a:p>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to Amazon S3</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0" name="Picture 39" descr="Route-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7495" y="1326850"/>
            <a:ext cx="872464" cy="795095"/>
          </a:xfrm>
          <a:prstGeom prst="rect">
            <a:avLst/>
          </a:prstGeom>
        </p:spPr>
      </p:pic>
      <p:pic>
        <p:nvPicPr>
          <p:cNvPr id="34" name="Picture 33" descr="S3-Bucket-with-object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465" y="3508295"/>
            <a:ext cx="1181952" cy="1181952"/>
          </a:xfrm>
          <a:prstGeom prst="rect">
            <a:avLst/>
          </a:prstGeom>
          <a:ln>
            <a:noFill/>
            <a:tailEnd type="triangle"/>
          </a:ln>
        </p:spPr>
      </p:pic>
      <p:sp>
        <p:nvSpPr>
          <p:cNvPr id="23" name="TextBox 22"/>
          <p:cNvSpPr txBox="1"/>
          <p:nvPr/>
        </p:nvSpPr>
        <p:spPr>
          <a:xfrm>
            <a:off x="5248067" y="5577214"/>
            <a:ext cx="1341120" cy="207509"/>
          </a:xfrm>
          <a:prstGeom prst="rect">
            <a:avLst/>
          </a:prstGeom>
          <a:noFill/>
        </p:spPr>
        <p:txBody>
          <a:bodyPr wrap="square" lIns="0" tIns="0" rIns="0" bIns="0" rtlCol="0" anchor="t">
            <a:noAutofit/>
          </a:bodyPr>
          <a:lstStyle/>
          <a:p>
            <a:pPr algn="ctr"/>
            <a:r>
              <a:rPr lang="en-US" sz="1600" b="1" spc="-67" dirty="0">
                <a:latin typeface="Amazon Ember" panose="020B0603020204020204" pitchFamily="34" charset="0"/>
                <a:ea typeface="Amazon Ember" panose="020B0603020204020204" pitchFamily="34" charset="0"/>
                <a:cs typeface="Amazon Ember" panose="020B0603020204020204" pitchFamily="34" charset="0"/>
              </a:rPr>
              <a:t>AWS Snowball</a:t>
            </a:r>
            <a:endParaRPr lang="en-US" sz="3733" b="1" spc="-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4504" y="4493467"/>
            <a:ext cx="909219" cy="1073179"/>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0391" y="2573196"/>
            <a:ext cx="548640" cy="548640"/>
          </a:xfrm>
          <a:prstGeom prst="rect">
            <a:avLst/>
          </a:prstGeom>
        </p:spPr>
      </p:pic>
    </p:spTree>
    <p:custDataLst>
      <p:tags r:id="rId1"/>
    </p:custDataLst>
    <p:extLst>
      <p:ext uri="{BB962C8B-B14F-4D97-AF65-F5344CB8AC3E}">
        <p14:creationId xmlns:p14="http://schemas.microsoft.com/office/powerpoint/2010/main" val="3503523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Backup and Restore</a:t>
            </a:r>
          </a:p>
        </p:txBody>
      </p:sp>
      <p:grpSp>
        <p:nvGrpSpPr>
          <p:cNvPr id="11" name="Group 10"/>
          <p:cNvGrpSpPr/>
          <p:nvPr/>
        </p:nvGrpSpPr>
        <p:grpSpPr>
          <a:xfrm>
            <a:off x="599364" y="1660254"/>
            <a:ext cx="9724523" cy="4747312"/>
            <a:chOff x="496821" y="899290"/>
            <a:chExt cx="7293392" cy="3560484"/>
          </a:xfrm>
        </p:grpSpPr>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763" y="1436729"/>
              <a:ext cx="647784" cy="671777"/>
            </a:xfrm>
            <a:prstGeom prst="rect">
              <a:avLst/>
            </a:prstGeom>
          </p:spPr>
        </p:pic>
        <p:grpSp>
          <p:nvGrpSpPr>
            <p:cNvPr id="2" name="Group 1"/>
            <p:cNvGrpSpPr/>
            <p:nvPr/>
          </p:nvGrpSpPr>
          <p:grpSpPr>
            <a:xfrm>
              <a:off x="496821" y="899290"/>
              <a:ext cx="7293392" cy="3560484"/>
              <a:chOff x="496821" y="899290"/>
              <a:chExt cx="7293392" cy="3560484"/>
            </a:xfrm>
          </p:grpSpPr>
          <p:grpSp>
            <p:nvGrpSpPr>
              <p:cNvPr id="5" name="Group 10"/>
              <p:cNvGrpSpPr/>
              <p:nvPr/>
            </p:nvGrpSpPr>
            <p:grpSpPr>
              <a:xfrm>
                <a:off x="1868381" y="1114738"/>
                <a:ext cx="3883909" cy="3191483"/>
                <a:chOff x="2209800" y="760412"/>
                <a:chExt cx="2028825" cy="2363787"/>
              </a:xfrm>
            </p:grpSpPr>
            <p:sp>
              <p:nvSpPr>
                <p:cNvPr id="6" name="Rounded Rectangle 43"/>
                <p:cNvSpPr/>
                <p:nvPr/>
              </p:nvSpPr>
              <p:spPr>
                <a:xfrm>
                  <a:off x="2209800" y="760412"/>
                  <a:ext cx="2028825" cy="236378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32"/>
                <p:cNvSpPr txBox="1">
                  <a:spLocks noChangeArrowheads="1"/>
                </p:cNvSpPr>
                <p:nvPr/>
              </p:nvSpPr>
              <p:spPr bwMode="auto">
                <a:xfrm>
                  <a:off x="2438400" y="2895600"/>
                  <a:ext cx="1557338" cy="210896"/>
                </a:xfrm>
                <a:prstGeom prst="rect">
                  <a:avLst/>
                </a:prstGeom>
                <a:noFill/>
                <a:ln w="9525">
                  <a:noFill/>
                  <a:miter lim="800000"/>
                  <a:headEnd/>
                  <a:tailEnd/>
                </a:ln>
              </p:spPr>
              <p:txBody>
                <a:bodyPr>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Availability Zone</a:t>
                  </a:r>
                </a:p>
              </p:txBody>
            </p:sp>
          </p:grpSp>
          <p:grpSp>
            <p:nvGrpSpPr>
              <p:cNvPr id="8" name="Group 14"/>
              <p:cNvGrpSpPr/>
              <p:nvPr/>
            </p:nvGrpSpPr>
            <p:grpSpPr>
              <a:xfrm>
                <a:off x="1555668" y="899290"/>
                <a:ext cx="6234545" cy="3560484"/>
                <a:chOff x="3475039" y="3089275"/>
                <a:chExt cx="4267200" cy="3150394"/>
              </a:xfrm>
            </p:grpSpPr>
            <p:sp>
              <p:nvSpPr>
                <p:cNvPr id="9" name="Rounded Rectangle 41"/>
                <p:cNvSpPr/>
                <p:nvPr/>
              </p:nvSpPr>
              <p:spPr>
                <a:xfrm>
                  <a:off x="3475039" y="3089275"/>
                  <a:ext cx="4267200" cy="3150394"/>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3"/>
                <p:cNvSpPr txBox="1">
                  <a:spLocks noChangeArrowheads="1"/>
                </p:cNvSpPr>
                <p:nvPr/>
              </p:nvSpPr>
              <p:spPr bwMode="auto">
                <a:xfrm>
                  <a:off x="6416539" y="5925320"/>
                  <a:ext cx="1163782" cy="251946"/>
                </a:xfrm>
                <a:prstGeom prst="rect">
                  <a:avLst/>
                </a:prstGeom>
                <a:noFill/>
                <a:ln w="9525">
                  <a:noFill/>
                  <a:miter lim="800000"/>
                  <a:headEnd/>
                  <a:tailEnd/>
                </a:ln>
              </p:spPr>
              <p:txBody>
                <a:bodyPr wrap="square">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AWS Region</a:t>
                  </a:r>
                </a:p>
              </p:txBody>
            </p:sp>
          </p:grpSp>
          <p:sp>
            <p:nvSpPr>
              <p:cNvPr id="14" name="TextBox 103"/>
              <p:cNvSpPr txBox="1">
                <a:spLocks noChangeArrowheads="1"/>
              </p:cNvSpPr>
              <p:nvPr/>
            </p:nvSpPr>
            <p:spPr bwMode="auto">
              <a:xfrm>
                <a:off x="3518665" y="2164635"/>
                <a:ext cx="1077229" cy="500233"/>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sp>
            <p:nvSpPr>
              <p:cNvPr id="15" name="TextBox 8"/>
              <p:cNvSpPr txBox="1">
                <a:spLocks noChangeArrowheads="1"/>
              </p:cNvSpPr>
              <p:nvPr/>
            </p:nvSpPr>
            <p:spPr bwMode="auto">
              <a:xfrm>
                <a:off x="496821" y="2321920"/>
                <a:ext cx="1272876" cy="469263"/>
              </a:xfrm>
              <a:prstGeom prst="rect">
                <a:avLst/>
              </a:prstGeom>
              <a:noFill/>
              <a:ln w="9525">
                <a:noFill/>
                <a:miter lim="800000"/>
                <a:headEnd/>
                <a:tailEnd/>
              </a:ln>
            </p:spPr>
            <p:txBody>
              <a:bodyPr wrap="square">
                <a:spAutoFit/>
              </a:bodyPr>
              <a:lstStyle/>
              <a:p>
                <a:pPr algn="ctr"/>
                <a:r>
                  <a:rPr lang="en-US" sz="17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EC2</a:t>
                </a:r>
              </a:p>
              <a:p>
                <a:pPr algn="ctr"/>
                <a:r>
                  <a:rPr lang="en-US" sz="17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Instance</a:t>
                </a:r>
              </a:p>
            </p:txBody>
          </p:sp>
          <p:sp>
            <p:nvSpPr>
              <p:cNvPr id="17" name="TextBox 103"/>
              <p:cNvSpPr txBox="1">
                <a:spLocks noChangeArrowheads="1"/>
              </p:cNvSpPr>
              <p:nvPr/>
            </p:nvSpPr>
            <p:spPr bwMode="auto">
              <a:xfrm>
                <a:off x="3255084" y="3652282"/>
                <a:ext cx="739700" cy="284742"/>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24" name="TextBox 111"/>
              <p:cNvSpPr txBox="1">
                <a:spLocks noChangeArrowheads="1"/>
              </p:cNvSpPr>
              <p:nvPr/>
            </p:nvSpPr>
            <p:spPr bwMode="auto">
              <a:xfrm>
                <a:off x="5988570" y="2321386"/>
                <a:ext cx="1222173" cy="500233"/>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S3 Bucket</a:t>
                </a:r>
              </a:p>
            </p:txBody>
          </p:sp>
          <p:cxnSp>
            <p:nvCxnSpPr>
              <p:cNvPr id="25" name="Straight Connector 34"/>
              <p:cNvCxnSpPr/>
              <p:nvPr/>
            </p:nvCxnSpPr>
            <p:spPr>
              <a:xfrm>
                <a:off x="4247036" y="2064808"/>
                <a:ext cx="1952200" cy="0"/>
              </a:xfrm>
              <a:prstGeom prst="line">
                <a:avLst/>
              </a:prstGeom>
              <a:ln w="28575">
                <a:solidFill>
                  <a:srgbClr val="4F81BD"/>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6" name="TextBox 39"/>
              <p:cNvSpPr txBox="1">
                <a:spLocks noChangeArrowheads="1"/>
              </p:cNvSpPr>
              <p:nvPr/>
            </p:nvSpPr>
            <p:spPr bwMode="auto">
              <a:xfrm>
                <a:off x="4100218" y="1524730"/>
                <a:ext cx="1649424" cy="500233"/>
              </a:xfrm>
              <a:prstGeom prst="rect">
                <a:avLst/>
              </a:prstGeom>
              <a:noFill/>
              <a:ln w="9525">
                <a:noFill/>
                <a:miter lim="800000"/>
                <a:headEnd/>
                <a:tailEnd/>
              </a:ln>
            </p:spPr>
            <p:txBody>
              <a:bodyPr wrap="square">
                <a:spAutoFit/>
              </a:body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Data copied from objects in bucket</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7" name="Straight Connector 36"/>
              <p:cNvCxnSpPr/>
              <p:nvPr/>
            </p:nvCxnSpPr>
            <p:spPr>
              <a:xfrm>
                <a:off x="3629673" y="2122770"/>
                <a:ext cx="0" cy="859882"/>
              </a:xfrm>
              <a:prstGeom prst="line">
                <a:avLst/>
              </a:prstGeom>
              <a:ln w="28575">
                <a:solidFill>
                  <a:srgbClr val="4F81BD"/>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8" name="TextBox 39"/>
              <p:cNvSpPr txBox="1">
                <a:spLocks noChangeArrowheads="1"/>
              </p:cNvSpPr>
              <p:nvPr/>
            </p:nvSpPr>
            <p:spPr bwMode="auto">
              <a:xfrm>
                <a:off x="2055790" y="2195641"/>
                <a:ext cx="1502993" cy="715725"/>
              </a:xfrm>
              <a:prstGeom prst="rect">
                <a:avLst/>
              </a:prstGeom>
              <a:noFill/>
              <a:ln w="9525">
                <a:noFill/>
                <a:miter lim="800000"/>
                <a:headEnd/>
                <a:tailEnd/>
              </a:ln>
            </p:spPr>
            <p:txBody>
              <a:bodyPr wrap="square">
                <a:spAutoFit/>
              </a:body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Instance quickly provisioned from AMI</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39"/>
              <p:cNvSpPr txBox="1">
                <a:spLocks noChangeArrowheads="1"/>
              </p:cNvSpPr>
              <p:nvPr/>
            </p:nvSpPr>
            <p:spPr bwMode="auto">
              <a:xfrm>
                <a:off x="3796660" y="3039656"/>
                <a:ext cx="1523653" cy="715725"/>
              </a:xfrm>
              <a:prstGeom prst="rect">
                <a:avLst/>
              </a:prstGeom>
              <a:noFill/>
              <a:ln w="9525">
                <a:noFill/>
                <a:miter lim="800000"/>
                <a:headEnd/>
                <a:tailEnd/>
              </a:ln>
            </p:spPr>
            <p:txBody>
              <a:bodyPr wrap="square">
                <a:spAutoFit/>
              </a:body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Pre-bundled with OS and applications</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1" name="Picture 39" descr="S3-Bucket-with-object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846" y="1471920"/>
                <a:ext cx="989622" cy="989622"/>
              </a:xfrm>
              <a:prstGeom prst="rect">
                <a:avLst/>
              </a:prstGeom>
            </p:spPr>
          </p:pic>
          <p:pic>
            <p:nvPicPr>
              <p:cNvPr id="32" name="Picture 40" descr="EBS-Volum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9859" y="1804013"/>
                <a:ext cx="402834" cy="402834"/>
              </a:xfrm>
              <a:prstGeom prst="rect">
                <a:avLst/>
              </a:prstGeom>
            </p:spPr>
          </p:pic>
        </p:grp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1419" y="3001901"/>
              <a:ext cx="635027" cy="658548"/>
            </a:xfrm>
            <a:prstGeom prst="rect">
              <a:avLst/>
            </a:prstGeom>
          </p:spPr>
        </p:pic>
      </p:grpSp>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6532" y="1385934"/>
            <a:ext cx="548640" cy="548640"/>
          </a:xfrm>
          <a:prstGeom prst="rect">
            <a:avLst/>
          </a:prstGeom>
        </p:spPr>
      </p:pic>
    </p:spTree>
    <p:custDataLst>
      <p:tags r:id="rId1"/>
    </p:custDataLst>
    <p:extLst>
      <p:ext uri="{BB962C8B-B14F-4D97-AF65-F5344CB8AC3E}">
        <p14:creationId xmlns:p14="http://schemas.microsoft.com/office/powerpoint/2010/main" val="50875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and Restore</a:t>
            </a:r>
          </a:p>
        </p:txBody>
      </p:sp>
      <p:sp>
        <p:nvSpPr>
          <p:cNvPr id="3" name="Content Placeholder 2"/>
          <p:cNvSpPr>
            <a:spLocks noGrp="1"/>
          </p:cNvSpPr>
          <p:nvPr>
            <p:ph idx="1"/>
          </p:nvPr>
        </p:nvSpPr>
        <p:spPr>
          <a:xfrm>
            <a:off x="238539" y="1440304"/>
            <a:ext cx="11579650" cy="5417695"/>
          </a:xfrm>
        </p:spPr>
        <p:txBody>
          <a:bodyPr>
            <a:noAutofit/>
          </a:bodyPr>
          <a:lstStyle/>
          <a:p>
            <a:pPr marL="0" indent="0">
              <a:spcBef>
                <a:spcPts val="2400"/>
              </a:spcBef>
              <a:buNone/>
            </a:pPr>
            <a:r>
              <a:rPr lang="en-US" dirty="0"/>
              <a:t>Advantages</a:t>
            </a:r>
          </a:p>
          <a:p>
            <a:pPr marL="609585" lvl="1">
              <a:spcBef>
                <a:spcPts val="600"/>
              </a:spcBef>
              <a:buClr>
                <a:schemeClr val="bg2">
                  <a:lumMod val="10000"/>
                </a:schemeClr>
              </a:buClr>
            </a:pPr>
            <a:r>
              <a:rPr lang="en-US" dirty="0"/>
              <a:t>Simple to get started.</a:t>
            </a:r>
          </a:p>
          <a:p>
            <a:pPr marL="609585" lvl="1">
              <a:spcBef>
                <a:spcPts val="600"/>
              </a:spcBef>
              <a:buClr>
                <a:schemeClr val="bg2">
                  <a:lumMod val="10000"/>
                </a:schemeClr>
              </a:buClr>
            </a:pPr>
            <a:r>
              <a:rPr lang="en-US" dirty="0"/>
              <a:t>Extremely cost effective (mostly backup storage).</a:t>
            </a:r>
          </a:p>
          <a:p>
            <a:pPr marL="0" indent="0">
              <a:spcBef>
                <a:spcPts val="2400"/>
              </a:spcBef>
              <a:buNone/>
            </a:pPr>
            <a:r>
              <a:rPr lang="en-US" dirty="0"/>
              <a:t>Preparation Phase</a:t>
            </a:r>
          </a:p>
          <a:p>
            <a:pPr marL="609585" lvl="1">
              <a:spcBef>
                <a:spcPts val="600"/>
              </a:spcBef>
              <a:buClr>
                <a:schemeClr val="bg2">
                  <a:lumMod val="10000"/>
                </a:schemeClr>
              </a:buClr>
            </a:pPr>
            <a:r>
              <a:rPr lang="en-US" dirty="0"/>
              <a:t>Take backups of current systems.</a:t>
            </a:r>
          </a:p>
          <a:p>
            <a:pPr marL="609585" lvl="1">
              <a:spcBef>
                <a:spcPts val="600"/>
              </a:spcBef>
              <a:buClr>
                <a:schemeClr val="bg2">
                  <a:lumMod val="10000"/>
                </a:schemeClr>
              </a:buClr>
            </a:pPr>
            <a:r>
              <a:rPr lang="en-US" dirty="0"/>
              <a:t>Store backups in Amazon S3.</a:t>
            </a:r>
          </a:p>
          <a:p>
            <a:pPr marL="609585" lvl="1">
              <a:spcBef>
                <a:spcPts val="600"/>
              </a:spcBef>
              <a:buClr>
                <a:schemeClr val="bg2">
                  <a:lumMod val="10000"/>
                </a:schemeClr>
              </a:buClr>
            </a:pPr>
            <a:r>
              <a:rPr lang="en-US" dirty="0"/>
              <a:t>Describe procedures to restore from backup on AWS.</a:t>
            </a:r>
          </a:p>
          <a:p>
            <a:pPr lvl="2"/>
            <a:r>
              <a:rPr lang="en-US" sz="2200" dirty="0"/>
              <a:t>Know which AMI to use; build your own as needed.</a:t>
            </a:r>
          </a:p>
          <a:p>
            <a:pPr lvl="2"/>
            <a:r>
              <a:rPr lang="en-US" sz="2200" dirty="0"/>
              <a:t>Know how to restore system from backups.</a:t>
            </a:r>
          </a:p>
          <a:p>
            <a:pPr lvl="2"/>
            <a:r>
              <a:rPr lang="en-US" sz="2200" dirty="0"/>
              <a:t>Know how to switch to new system.</a:t>
            </a:r>
          </a:p>
          <a:p>
            <a:pPr lvl="2"/>
            <a:r>
              <a:rPr lang="en-US" sz="2200" dirty="0"/>
              <a:t>Know how to configure the deployment.</a:t>
            </a:r>
          </a:p>
        </p:txBody>
      </p:sp>
    </p:spTree>
    <p:custDataLst>
      <p:tags r:id="rId1"/>
    </p:custDataLst>
    <p:extLst>
      <p:ext uri="{BB962C8B-B14F-4D97-AF65-F5344CB8AC3E}">
        <p14:creationId xmlns:p14="http://schemas.microsoft.com/office/powerpoint/2010/main" val="1695519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and Restore</a:t>
            </a:r>
          </a:p>
        </p:txBody>
      </p:sp>
      <p:sp>
        <p:nvSpPr>
          <p:cNvPr id="3" name="Content Placeholder 2"/>
          <p:cNvSpPr>
            <a:spLocks noGrp="1"/>
          </p:cNvSpPr>
          <p:nvPr>
            <p:ph idx="1"/>
          </p:nvPr>
        </p:nvSpPr>
        <p:spPr/>
        <p:txBody>
          <a:bodyPr vert="horz" lIns="91440" tIns="45720" rIns="91440" bIns="45720" rtlCol="0">
            <a:noAutofit/>
          </a:bodyPr>
          <a:lstStyle/>
          <a:p>
            <a:pPr marL="0" indent="0">
              <a:spcBef>
                <a:spcPts val="700"/>
              </a:spcBef>
              <a:buNone/>
            </a:pPr>
            <a:r>
              <a:rPr lang="en-US" dirty="0"/>
              <a:t>In case of disaster</a:t>
            </a:r>
          </a:p>
          <a:p>
            <a:pPr marL="609585" lvl="1">
              <a:spcBef>
                <a:spcPts val="700"/>
              </a:spcBef>
              <a:buClr>
                <a:schemeClr val="bg2">
                  <a:lumMod val="10000"/>
                </a:schemeClr>
              </a:buClr>
            </a:pPr>
            <a:r>
              <a:rPr lang="en-US" dirty="0"/>
              <a:t>Retrieve backups from Amazon S3.</a:t>
            </a:r>
          </a:p>
          <a:p>
            <a:pPr marL="609585" lvl="1">
              <a:spcBef>
                <a:spcPts val="700"/>
              </a:spcBef>
              <a:buClr>
                <a:schemeClr val="bg2">
                  <a:lumMod val="10000"/>
                </a:schemeClr>
              </a:buClr>
            </a:pPr>
            <a:r>
              <a:rPr lang="en-US" dirty="0"/>
              <a:t>Boot up required infrastructure.</a:t>
            </a:r>
          </a:p>
          <a:p>
            <a:pPr lvl="2">
              <a:spcBef>
                <a:spcPts val="700"/>
              </a:spcBef>
            </a:pPr>
            <a:r>
              <a:rPr lang="en-US" dirty="0"/>
              <a:t>Amazon EC2 instances with prepared AMIs, Elastic Load Balancing, etc.</a:t>
            </a:r>
          </a:p>
          <a:p>
            <a:pPr lvl="2">
              <a:spcBef>
                <a:spcPts val="700"/>
              </a:spcBef>
            </a:pPr>
            <a:r>
              <a:rPr lang="en-US" dirty="0"/>
              <a:t>Use AWS CloudFormation to automate deployment of core networking.</a:t>
            </a:r>
          </a:p>
          <a:p>
            <a:pPr marL="609585" lvl="1">
              <a:spcBef>
                <a:spcPts val="700"/>
              </a:spcBef>
              <a:buClr>
                <a:schemeClr val="bg2">
                  <a:lumMod val="10000"/>
                </a:schemeClr>
              </a:buClr>
            </a:pPr>
            <a:r>
              <a:rPr lang="en-US" dirty="0"/>
              <a:t>Restore system from backup.</a:t>
            </a:r>
          </a:p>
          <a:p>
            <a:pPr marL="609585" lvl="1">
              <a:spcBef>
                <a:spcPts val="700"/>
              </a:spcBef>
              <a:buClr>
                <a:schemeClr val="bg2">
                  <a:lumMod val="10000"/>
                </a:schemeClr>
              </a:buClr>
            </a:pPr>
            <a:r>
              <a:rPr lang="en-US" dirty="0"/>
              <a:t>Switch over to the new system.</a:t>
            </a:r>
          </a:p>
          <a:p>
            <a:pPr lvl="2">
              <a:spcBef>
                <a:spcPts val="700"/>
              </a:spcBef>
            </a:pPr>
            <a:r>
              <a:rPr lang="en-US" dirty="0"/>
              <a:t>Adjust DNS records to point to AWS.</a:t>
            </a:r>
          </a:p>
          <a:p>
            <a:pPr marL="0" indent="0">
              <a:spcBef>
                <a:spcPts val="700"/>
              </a:spcBef>
              <a:buNone/>
            </a:pPr>
            <a:r>
              <a:rPr lang="en-US" dirty="0"/>
              <a:t>Objectives</a:t>
            </a:r>
          </a:p>
          <a:p>
            <a:pPr marL="609585" lvl="1">
              <a:spcBef>
                <a:spcPts val="7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RTO: </a:t>
            </a:r>
            <a:r>
              <a:rPr lang="en-US" dirty="0"/>
              <a:t>as long as it takes to bring up infrastructure and restore system from backups.</a:t>
            </a:r>
          </a:p>
          <a:p>
            <a:pPr marL="609585" lvl="1">
              <a:spcBef>
                <a:spcPts val="7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RPO: </a:t>
            </a:r>
            <a:r>
              <a:rPr lang="en-US" dirty="0"/>
              <a:t>time since last backup.</a:t>
            </a:r>
          </a:p>
        </p:txBody>
      </p:sp>
    </p:spTree>
    <p:custDataLst>
      <p:tags r:id="rId1"/>
    </p:custDataLst>
    <p:extLst>
      <p:ext uri="{BB962C8B-B14F-4D97-AF65-F5344CB8AC3E}">
        <p14:creationId xmlns:p14="http://schemas.microsoft.com/office/powerpoint/2010/main" val="2944210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1360" y="3350013"/>
            <a:ext cx="1093200" cy="1133688"/>
          </a:xfrm>
          <a:prstGeom prst="rect">
            <a:avLst/>
          </a:prstGeom>
        </p:spPr>
      </p:pic>
      <p:pic>
        <p:nvPicPr>
          <p:cNvPr id="49" name="Picture 4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50931" y="2132873"/>
            <a:ext cx="1093200" cy="1133688"/>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1645" y="4546912"/>
            <a:ext cx="1093200" cy="1133688"/>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394" y="4422701"/>
            <a:ext cx="1093200" cy="1133688"/>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5403" y="3219920"/>
            <a:ext cx="1093200" cy="1133688"/>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0085" y="2017139"/>
            <a:ext cx="1093200" cy="1133688"/>
          </a:xfrm>
          <a:prstGeom prst="rect">
            <a:avLst/>
          </a:prstGeom>
        </p:spPr>
      </p:pic>
      <p:sp>
        <p:nvSpPr>
          <p:cNvPr id="2" name="Title 1"/>
          <p:cNvSpPr>
            <a:spLocks noGrp="1"/>
          </p:cNvSpPr>
          <p:nvPr>
            <p:ph type="title"/>
          </p:nvPr>
        </p:nvSpPr>
        <p:spPr/>
        <p:txBody>
          <a:bodyPr/>
          <a:lstStyle/>
          <a:p>
            <a:r>
              <a:rPr lang="en-US" dirty="0"/>
              <a:t>Pilot Light</a:t>
            </a:r>
          </a:p>
        </p:txBody>
      </p:sp>
      <p:sp>
        <p:nvSpPr>
          <p:cNvPr id="8" name="Rounded Rectangle 7"/>
          <p:cNvSpPr/>
          <p:nvPr/>
        </p:nvSpPr>
        <p:spPr>
          <a:xfrm>
            <a:off x="6503567" y="1449620"/>
            <a:ext cx="4341971" cy="499571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1899957" y="2190175"/>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p:cNvSpPr txBox="1"/>
          <p:nvPr/>
        </p:nvSpPr>
        <p:spPr>
          <a:xfrm>
            <a:off x="1819866" y="3412437"/>
            <a:ext cx="1112369"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1760371" y="4662258"/>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03"/>
          <p:cNvSpPr txBox="1">
            <a:spLocks noChangeArrowheads="1"/>
          </p:cNvSpPr>
          <p:nvPr/>
        </p:nvSpPr>
        <p:spPr bwMode="auto">
          <a:xfrm>
            <a:off x="2553983" y="5814756"/>
            <a:ext cx="1396275"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sp>
        <p:nvSpPr>
          <p:cNvPr id="18" name="TextBox 17"/>
          <p:cNvSpPr txBox="1"/>
          <p:nvPr/>
        </p:nvSpPr>
        <p:spPr>
          <a:xfrm>
            <a:off x="7450931" y="2332810"/>
            <a:ext cx="1589317" cy="666977"/>
          </a:xfrm>
          <a:prstGeom prst="rect">
            <a:avLst/>
          </a:prstGeom>
          <a:noFill/>
        </p:spPr>
        <p:txBody>
          <a:bodyPr wrap="square" rtlCol="0">
            <a:spAutoFit/>
          </a:bodyPr>
          <a:lstStyle/>
          <a:p>
            <a:r>
              <a:rPr lang="en-GB" b="1" dirty="0">
                <a:solidFill>
                  <a:srgbClr val="FF9966"/>
                </a:solidFill>
                <a:latin typeface="Amazon Ember" panose="020B0603020204020204" pitchFamily="34" charset="0"/>
                <a:ea typeface="Amazon Ember" panose="020B0603020204020204" pitchFamily="34" charset="0"/>
                <a:cs typeface="Amazon Ember" panose="020B0603020204020204" pitchFamily="34" charset="0"/>
              </a:rPr>
              <a:t>Web </a:t>
            </a:r>
          </a:p>
          <a:p>
            <a:r>
              <a:rPr lang="en-GB" b="1" dirty="0">
                <a:solidFill>
                  <a:srgbClr val="FF9966"/>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rgbClr val="FF996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p:cNvSpPr txBox="1"/>
          <p:nvPr/>
        </p:nvSpPr>
        <p:spPr>
          <a:xfrm>
            <a:off x="7466293" y="3564767"/>
            <a:ext cx="1730571" cy="666977"/>
          </a:xfrm>
          <a:prstGeom prst="rect">
            <a:avLst/>
          </a:prstGeom>
          <a:noFill/>
        </p:spPr>
        <p:txBody>
          <a:bodyPr wrap="square" rtlCol="0">
            <a:spAutoFit/>
          </a:bodyPr>
          <a:lstStyle>
            <a:defPPr>
              <a:defRPr lang="en-US"/>
            </a:defPPr>
            <a:lvl1pPr>
              <a:defRPr sz="1867" b="1">
                <a:solidFill>
                  <a:srgbClr val="FF9966"/>
                </a:solidFill>
                <a:ea typeface="Verdana" panose="020B0604030504040204" pitchFamily="34" charset="0"/>
                <a:cs typeface="Verdana" panose="020B0604030504040204" pitchFamily="34" charset="0"/>
              </a:defRPr>
            </a:lvl1pPr>
          </a:lstStyle>
          <a:p>
            <a:r>
              <a:rPr lang="en-GB" sz="1800" dirty="0">
                <a:latin typeface="Amazon Ember" panose="020B0603020204020204" pitchFamily="34" charset="0"/>
                <a:ea typeface="Amazon Ember" panose="020B0603020204020204" pitchFamily="34" charset="0"/>
                <a:cs typeface="Amazon Ember" panose="020B0603020204020204" pitchFamily="34" charset="0"/>
              </a:rPr>
              <a:t>App</a:t>
            </a:r>
          </a:p>
          <a:p>
            <a:r>
              <a:rPr lang="en-GB" sz="1800" dirty="0">
                <a:latin typeface="Amazon Ember" panose="020B0603020204020204" pitchFamily="34" charset="0"/>
                <a:ea typeface="Amazon Ember" panose="020B0603020204020204" pitchFamily="34" charset="0"/>
                <a:cs typeface="Amazon Ember" panose="020B0603020204020204" pitchFamily="34" charset="0"/>
              </a:rPr>
              <a:t>Server</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p:cNvSpPr txBox="1"/>
          <p:nvPr/>
        </p:nvSpPr>
        <p:spPr>
          <a:xfrm>
            <a:off x="7410666" y="4745998"/>
            <a:ext cx="1803864"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103"/>
          <p:cNvSpPr txBox="1">
            <a:spLocks noChangeArrowheads="1"/>
          </p:cNvSpPr>
          <p:nvPr/>
        </p:nvSpPr>
        <p:spPr bwMode="auto">
          <a:xfrm>
            <a:off x="8120083" y="5835508"/>
            <a:ext cx="1501563"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cxnSp>
        <p:nvCxnSpPr>
          <p:cNvPr id="23" name="Straight Connector 22"/>
          <p:cNvCxnSpPr/>
          <p:nvPr/>
        </p:nvCxnSpPr>
        <p:spPr>
          <a:xfrm>
            <a:off x="3602106" y="5784553"/>
            <a:ext cx="4774833"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07675" y="5356613"/>
            <a:ext cx="3949708" cy="379656"/>
          </a:xfrm>
          <a:prstGeom prst="rect">
            <a:avLst/>
          </a:prstGeom>
          <a:noFill/>
        </p:spPr>
        <p:txBody>
          <a:bodyPr wrap="square" rtlCol="0">
            <a:spAutoFit/>
          </a:body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Data Mirroring/Replication</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ight Brace 25"/>
          <p:cNvSpPr/>
          <p:nvPr/>
        </p:nvSpPr>
        <p:spPr>
          <a:xfrm rot="10800000" flipH="1">
            <a:off x="8539844" y="2051754"/>
            <a:ext cx="362189" cy="2460116"/>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p:cNvSpPr txBox="1"/>
          <p:nvPr/>
        </p:nvSpPr>
        <p:spPr>
          <a:xfrm>
            <a:off x="8879211" y="3087128"/>
            <a:ext cx="2064205" cy="379656"/>
          </a:xfrm>
          <a:prstGeom prst="rect">
            <a:avLst/>
          </a:prstGeom>
          <a:noFill/>
        </p:spPr>
        <p:txBody>
          <a:bodyPr wrap="square" rtlCol="0">
            <a:spAutoFit/>
          </a:bodyPr>
          <a:lstStyle/>
          <a:p>
            <a:r>
              <a:rPr lang="en-GB" sz="1867" dirty="0">
                <a:latin typeface="Amazon Ember" panose="020B0603020204020204" pitchFamily="34" charset="0"/>
                <a:ea typeface="Amazon Ember" panose="020B0603020204020204" pitchFamily="34" charset="0"/>
                <a:cs typeface="Amazon Ember" panose="020B0603020204020204" pitchFamily="34" charset="0"/>
              </a:rPr>
              <a:t>Not running</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p:cNvSpPr txBox="1"/>
          <p:nvPr/>
        </p:nvSpPr>
        <p:spPr>
          <a:xfrm>
            <a:off x="8687434" y="4727019"/>
            <a:ext cx="1424233" cy="666977"/>
          </a:xfrm>
          <a:prstGeom prst="rect">
            <a:avLst/>
          </a:prstGeom>
          <a:noFill/>
        </p:spPr>
        <p:txBody>
          <a:bodyPr wrap="square" rtlCol="0">
            <a:spAutoFit/>
          </a:bodyPr>
          <a:lstStyle/>
          <a:p>
            <a:r>
              <a:rPr lang="en-GB" sz="1867" dirty="0">
                <a:latin typeface="Amazon Ember" panose="020B0603020204020204" pitchFamily="34" charset="0"/>
                <a:ea typeface="Amazon Ember" panose="020B0603020204020204" pitchFamily="34" charset="0"/>
                <a:cs typeface="Amazon Ember" panose="020B0603020204020204" pitchFamily="34" charset="0"/>
              </a:rPr>
              <a:t>Smaller instance</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descr="EBS-Volum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3510" y="5302661"/>
            <a:ext cx="592397" cy="592397"/>
          </a:xfrm>
          <a:prstGeom prst="rect">
            <a:avLst/>
          </a:prstGeom>
        </p:spPr>
      </p:pic>
      <p:pic>
        <p:nvPicPr>
          <p:cNvPr id="36" name="Picture 35" descr="EBS-Volum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8342" y="5344028"/>
            <a:ext cx="592397" cy="592397"/>
          </a:xfrm>
          <a:prstGeom prst="rect">
            <a:avLst/>
          </a:prstGeom>
        </p:spPr>
      </p:pic>
      <p:cxnSp>
        <p:nvCxnSpPr>
          <p:cNvPr id="39" name="Straight Arrow Connector 38"/>
          <p:cNvCxnSpPr/>
          <p:nvPr/>
        </p:nvCxnSpPr>
        <p:spPr>
          <a:xfrm flipH="1">
            <a:off x="3102657" y="2758511"/>
            <a:ext cx="1543037"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10"/>
          <p:cNvSpPr txBox="1"/>
          <p:nvPr/>
        </p:nvSpPr>
        <p:spPr>
          <a:xfrm>
            <a:off x="4071176" y="1307882"/>
            <a:ext cx="2106371" cy="3796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User or system</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0" name="Straight Arrow Connector 39"/>
          <p:cNvCxnSpPr/>
          <p:nvPr/>
        </p:nvCxnSpPr>
        <p:spPr>
          <a:xfrm flipH="1">
            <a:off x="5064683" y="1718251"/>
            <a:ext cx="4623" cy="760799"/>
          </a:xfrm>
          <a:prstGeom prst="straightConnector1">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2" name="Picture 41" descr="Route-53-Hosted-Zon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2811" y="2382335"/>
            <a:ext cx="1027968" cy="1027968"/>
          </a:xfrm>
          <a:prstGeom prst="rect">
            <a:avLst/>
          </a:prstGeom>
        </p:spPr>
      </p:pic>
      <p:sp>
        <p:nvSpPr>
          <p:cNvPr id="43" name="TextBox 38"/>
          <p:cNvSpPr txBox="1">
            <a:spLocks noChangeArrowheads="1"/>
          </p:cNvSpPr>
          <p:nvPr/>
        </p:nvSpPr>
        <p:spPr bwMode="auto">
          <a:xfrm>
            <a:off x="3566892" y="3287994"/>
            <a:ext cx="3229901"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Route 53</a:t>
            </a:r>
          </a:p>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Hosted Zone</a:t>
            </a: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0745" y="1251694"/>
            <a:ext cx="457200" cy="457200"/>
          </a:xfrm>
          <a:prstGeom prst="rect">
            <a:avLst/>
          </a:prstGeom>
        </p:spPr>
      </p:pic>
    </p:spTree>
    <p:custDataLst>
      <p:tags r:id="rId1"/>
    </p:custDataLst>
    <p:extLst>
      <p:ext uri="{BB962C8B-B14F-4D97-AF65-F5344CB8AC3E}">
        <p14:creationId xmlns:p14="http://schemas.microsoft.com/office/powerpoint/2010/main" val="2978188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671" y="3350013"/>
            <a:ext cx="1093200" cy="113368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5109" y="2151741"/>
            <a:ext cx="1093200" cy="1133688"/>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1645" y="4546912"/>
            <a:ext cx="1093200" cy="1133688"/>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187" y="4236438"/>
            <a:ext cx="1093200" cy="1133688"/>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6196" y="3033657"/>
            <a:ext cx="1093200" cy="1133688"/>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0878" y="1830876"/>
            <a:ext cx="1093200" cy="1133688"/>
          </a:xfrm>
          <a:prstGeom prst="rect">
            <a:avLst/>
          </a:prstGeom>
        </p:spPr>
      </p:pic>
      <p:sp>
        <p:nvSpPr>
          <p:cNvPr id="2" name="Title 1"/>
          <p:cNvSpPr>
            <a:spLocks noGrp="1"/>
          </p:cNvSpPr>
          <p:nvPr>
            <p:ph type="title"/>
          </p:nvPr>
        </p:nvSpPr>
        <p:spPr/>
        <p:txBody>
          <a:bodyPr/>
          <a:lstStyle/>
          <a:p>
            <a:r>
              <a:rPr lang="en-US" dirty="0"/>
              <a:t>Pilot Light</a:t>
            </a:r>
          </a:p>
        </p:txBody>
      </p:sp>
      <p:sp>
        <p:nvSpPr>
          <p:cNvPr id="8" name="Rounded Rectangle 7"/>
          <p:cNvSpPr/>
          <p:nvPr/>
        </p:nvSpPr>
        <p:spPr>
          <a:xfrm>
            <a:off x="6503567" y="1449620"/>
            <a:ext cx="4341971" cy="499571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2204756" y="2190175"/>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p:cNvSpPr txBox="1"/>
          <p:nvPr/>
        </p:nvSpPr>
        <p:spPr>
          <a:xfrm>
            <a:off x="1870659" y="3226174"/>
            <a:ext cx="1112369"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1794231" y="4475995"/>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03"/>
          <p:cNvSpPr txBox="1">
            <a:spLocks noChangeArrowheads="1"/>
          </p:cNvSpPr>
          <p:nvPr/>
        </p:nvSpPr>
        <p:spPr bwMode="auto">
          <a:xfrm>
            <a:off x="2892648" y="5866986"/>
            <a:ext cx="1396275"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0799" y="2151741"/>
            <a:ext cx="1093200" cy="1133688"/>
          </a:xfrm>
          <a:prstGeom prst="rect">
            <a:avLst/>
          </a:prstGeom>
        </p:spPr>
      </p:pic>
      <p:sp>
        <p:nvSpPr>
          <p:cNvPr id="18" name="TextBox 17"/>
          <p:cNvSpPr txBox="1"/>
          <p:nvPr/>
        </p:nvSpPr>
        <p:spPr>
          <a:xfrm>
            <a:off x="7455110" y="2351678"/>
            <a:ext cx="1589317" cy="666977"/>
          </a:xfrm>
          <a:prstGeom prst="rect">
            <a:avLst/>
          </a:prstGeom>
          <a:noFill/>
        </p:spPr>
        <p:txBody>
          <a:bodyPr wrap="square" rtlCol="0">
            <a:spAutoFit/>
          </a:bodyPr>
          <a:lstStyle>
            <a:defPPr>
              <a:defRPr lang="en-US"/>
            </a:defPPr>
            <a:lvl1pPr>
              <a:defRPr sz="1867" b="1">
                <a:solidFill>
                  <a:srgbClr val="FF9966"/>
                </a:solidFill>
                <a:ea typeface="Verdana" panose="020B0604030504040204" pitchFamily="34" charset="0"/>
                <a:cs typeface="Verdana" panose="020B0604030504040204" pitchFamily="34" charset="0"/>
              </a:defRPr>
            </a:lvl1pPr>
          </a:lstStyle>
          <a:p>
            <a:r>
              <a:rPr lang="en-GB"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t>
            </a:r>
          </a:p>
          <a:p>
            <a:r>
              <a:rPr lang="en-GB"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3391" y="3366293"/>
            <a:ext cx="1093200" cy="1133688"/>
          </a:xfrm>
          <a:prstGeom prst="rect">
            <a:avLst/>
          </a:prstGeom>
        </p:spPr>
      </p:pic>
      <p:sp>
        <p:nvSpPr>
          <p:cNvPr id="19" name="TextBox 18"/>
          <p:cNvSpPr txBox="1"/>
          <p:nvPr/>
        </p:nvSpPr>
        <p:spPr>
          <a:xfrm>
            <a:off x="7451604" y="3564767"/>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p:cNvSpPr txBox="1"/>
          <p:nvPr/>
        </p:nvSpPr>
        <p:spPr>
          <a:xfrm>
            <a:off x="7410666" y="4745998"/>
            <a:ext cx="1803864"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103"/>
          <p:cNvSpPr txBox="1">
            <a:spLocks noChangeArrowheads="1"/>
          </p:cNvSpPr>
          <p:nvPr/>
        </p:nvSpPr>
        <p:spPr bwMode="auto">
          <a:xfrm>
            <a:off x="8053004" y="5844362"/>
            <a:ext cx="1501563"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cxnSp>
        <p:nvCxnSpPr>
          <p:cNvPr id="23" name="Straight Connector 22"/>
          <p:cNvCxnSpPr/>
          <p:nvPr/>
        </p:nvCxnSpPr>
        <p:spPr>
          <a:xfrm>
            <a:off x="3819996" y="5771848"/>
            <a:ext cx="4760144" cy="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329407" y="5326975"/>
            <a:ext cx="3949708" cy="379656"/>
          </a:xfrm>
          <a:prstGeom prst="rect">
            <a:avLst/>
          </a:prstGeom>
          <a:noFill/>
        </p:spPr>
        <p:txBody>
          <a:bodyPr wrap="square" rtlCol="0">
            <a:spAutoFit/>
          </a:body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Data Mirroring/Replication</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ight Brace 25"/>
          <p:cNvSpPr/>
          <p:nvPr/>
        </p:nvSpPr>
        <p:spPr>
          <a:xfrm rot="10800000" flipH="1">
            <a:off x="8539844" y="2051754"/>
            <a:ext cx="362189" cy="2460116"/>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p:cNvSpPr txBox="1"/>
          <p:nvPr/>
        </p:nvSpPr>
        <p:spPr>
          <a:xfrm>
            <a:off x="8879211" y="3087129"/>
            <a:ext cx="2064205" cy="379656"/>
          </a:xfrm>
          <a:prstGeom prst="rect">
            <a:avLst/>
          </a:prstGeom>
          <a:noFill/>
        </p:spPr>
        <p:txBody>
          <a:bodyPr wrap="square" rtlCol="0">
            <a:spAutoFit/>
          </a:bodyPr>
          <a:lstStyle/>
          <a:p>
            <a:r>
              <a:rPr lang="en-GB" sz="1867" dirty="0">
                <a:latin typeface="Amazon Ember" panose="020B0603020204020204" pitchFamily="34" charset="0"/>
                <a:ea typeface="Amazon Ember" panose="020B0603020204020204" pitchFamily="34" charset="0"/>
                <a:cs typeface="Amazon Ember" panose="020B0603020204020204" pitchFamily="34" charset="0"/>
              </a:rPr>
              <a:t>Start in minutes</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p:cNvSpPr txBox="1"/>
          <p:nvPr/>
        </p:nvSpPr>
        <p:spPr>
          <a:xfrm>
            <a:off x="8687433" y="4727019"/>
            <a:ext cx="1912371" cy="666977"/>
          </a:xfrm>
          <a:prstGeom prst="rect">
            <a:avLst/>
          </a:prstGeom>
          <a:noFill/>
        </p:spPr>
        <p:txBody>
          <a:bodyPr wrap="square" rtlCol="0">
            <a:spAutoFit/>
          </a:bodyPr>
          <a:lstStyle/>
          <a:p>
            <a:r>
              <a:rPr lang="en-GB" sz="1867" dirty="0">
                <a:latin typeface="Amazon Ember" panose="020B0603020204020204" pitchFamily="34" charset="0"/>
                <a:ea typeface="Amazon Ember" panose="020B0603020204020204" pitchFamily="34" charset="0"/>
                <a:cs typeface="Amazon Ember" panose="020B0603020204020204" pitchFamily="34" charset="0"/>
              </a:rPr>
              <a:t>Resize to PROD capacity</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38"/>
          <p:cNvSpPr txBox="1">
            <a:spLocks noChangeArrowheads="1"/>
          </p:cNvSpPr>
          <p:nvPr/>
        </p:nvSpPr>
        <p:spPr bwMode="auto">
          <a:xfrm>
            <a:off x="3566892" y="3287994"/>
            <a:ext cx="3229901"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Route 53</a:t>
            </a:r>
          </a:p>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Hosted Zone</a:t>
            </a:r>
          </a:p>
        </p:txBody>
      </p:sp>
      <p:sp>
        <p:nvSpPr>
          <p:cNvPr id="35" name="TextBox 10"/>
          <p:cNvSpPr txBox="1"/>
          <p:nvPr/>
        </p:nvSpPr>
        <p:spPr>
          <a:xfrm>
            <a:off x="4071176" y="1307882"/>
            <a:ext cx="2106371" cy="3796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User or system</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descr="EBS-Volum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0605" y="5369815"/>
            <a:ext cx="592397" cy="592397"/>
          </a:xfrm>
          <a:prstGeom prst="rect">
            <a:avLst/>
          </a:prstGeom>
        </p:spPr>
      </p:pic>
      <p:pic>
        <p:nvPicPr>
          <p:cNvPr id="36" name="Picture 35" descr="EBS-Volum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2908" y="5369815"/>
            <a:ext cx="592397" cy="592397"/>
          </a:xfrm>
          <a:prstGeom prst="rect">
            <a:avLst/>
          </a:prstGeom>
        </p:spPr>
      </p:pic>
      <p:cxnSp>
        <p:nvCxnSpPr>
          <p:cNvPr id="37" name="Straight Arrow Connector 36"/>
          <p:cNvCxnSpPr/>
          <p:nvPr/>
        </p:nvCxnSpPr>
        <p:spPr>
          <a:xfrm flipH="1">
            <a:off x="5064683" y="1718251"/>
            <a:ext cx="4623" cy="760799"/>
          </a:xfrm>
          <a:prstGeom prst="straightConnector1">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1" name="Picture 40" descr="Route-53-Hosted-Zon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2811" y="2382335"/>
            <a:ext cx="1027968" cy="1027968"/>
          </a:xfrm>
          <a:prstGeom prst="rect">
            <a:avLst/>
          </a:prstGeom>
        </p:spPr>
      </p:pic>
      <p:sp>
        <p:nvSpPr>
          <p:cNvPr id="31" name="&quot;No&quot; Symbol 30"/>
          <p:cNvSpPr/>
          <p:nvPr/>
        </p:nvSpPr>
        <p:spPr>
          <a:xfrm>
            <a:off x="1267558" y="2420657"/>
            <a:ext cx="2165380" cy="216152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2" name="Straight Arrow Connector 31"/>
          <p:cNvCxnSpPr/>
          <p:nvPr/>
        </p:nvCxnSpPr>
        <p:spPr>
          <a:xfrm>
            <a:off x="5434190" y="2801243"/>
            <a:ext cx="1927489"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1132" y="1281117"/>
            <a:ext cx="457200" cy="457200"/>
          </a:xfrm>
          <a:prstGeom prst="rect">
            <a:avLst/>
          </a:prstGeom>
        </p:spPr>
      </p:pic>
    </p:spTree>
    <p:custDataLst>
      <p:tags r:id="rId1"/>
    </p:custDataLst>
    <p:extLst>
      <p:ext uri="{BB962C8B-B14F-4D97-AF65-F5344CB8AC3E}">
        <p14:creationId xmlns:p14="http://schemas.microsoft.com/office/powerpoint/2010/main" val="485650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Pilot Light</a:t>
            </a:r>
          </a:p>
        </p:txBody>
      </p:sp>
      <p:sp>
        <p:nvSpPr>
          <p:cNvPr id="3" name="Content Placeholder 2"/>
          <p:cNvSpPr>
            <a:spLocks noGrp="1"/>
          </p:cNvSpPr>
          <p:nvPr>
            <p:ph idx="1"/>
          </p:nvPr>
        </p:nvSpPr>
        <p:spPr>
          <a:xfrm>
            <a:off x="238539" y="1449830"/>
            <a:ext cx="11560738" cy="4913308"/>
          </a:xfrm>
        </p:spPr>
        <p:txBody>
          <a:bodyPr vert="horz" lIns="91440" tIns="45720" rIns="91440" bIns="45720" rtlCol="0">
            <a:noAutofit/>
          </a:bodyPr>
          <a:lstStyle/>
          <a:p>
            <a:pPr marL="0" indent="0">
              <a:spcBef>
                <a:spcPts val="1800"/>
              </a:spcBef>
              <a:buNone/>
            </a:pPr>
            <a:r>
              <a:rPr lang="en-US" dirty="0"/>
              <a:t>Advantage</a:t>
            </a:r>
          </a:p>
          <a:p>
            <a:pPr marL="609585" lvl="1">
              <a:spcBef>
                <a:spcPts val="1800"/>
              </a:spcBef>
              <a:buClr>
                <a:schemeClr val="bg2">
                  <a:lumMod val="10000"/>
                </a:schemeClr>
              </a:buClr>
            </a:pPr>
            <a:r>
              <a:rPr lang="en-US" dirty="0"/>
              <a:t>Very cost-effective (Uses fewer 24/7 resources).</a:t>
            </a:r>
          </a:p>
          <a:p>
            <a:pPr marL="0" indent="0">
              <a:spcBef>
                <a:spcPts val="1800"/>
              </a:spcBef>
              <a:buNone/>
            </a:pPr>
            <a:r>
              <a:rPr lang="en-US" dirty="0"/>
              <a:t>Preparation Phase</a:t>
            </a:r>
          </a:p>
          <a:p>
            <a:pPr marL="609585" lvl="1">
              <a:spcBef>
                <a:spcPts val="1800"/>
              </a:spcBef>
              <a:buClr>
                <a:schemeClr val="bg2">
                  <a:lumMod val="10000"/>
                </a:schemeClr>
              </a:buClr>
            </a:pPr>
            <a:r>
              <a:rPr lang="en-US" dirty="0"/>
              <a:t>Take backups of current systems</a:t>
            </a:r>
          </a:p>
          <a:p>
            <a:pPr marL="609585" lvl="1">
              <a:spcBef>
                <a:spcPts val="1800"/>
              </a:spcBef>
              <a:buClr>
                <a:schemeClr val="bg2">
                  <a:lumMod val="10000"/>
                </a:schemeClr>
              </a:buClr>
            </a:pPr>
            <a:r>
              <a:rPr lang="en-US" dirty="0"/>
              <a:t>Store backups in S3</a:t>
            </a:r>
          </a:p>
          <a:p>
            <a:pPr marL="609585" lvl="1">
              <a:spcBef>
                <a:spcPts val="1800"/>
              </a:spcBef>
              <a:buClr>
                <a:schemeClr val="bg2">
                  <a:lumMod val="10000"/>
                </a:schemeClr>
              </a:buClr>
            </a:pPr>
            <a:r>
              <a:rPr lang="en-US" dirty="0"/>
              <a:t>Describe procedure to restore from backup on AWS</a:t>
            </a:r>
          </a:p>
          <a:p>
            <a:pPr marL="1085850" lvl="5">
              <a:lnSpc>
                <a:spcPct val="100000"/>
              </a:lnSpc>
              <a:spcBef>
                <a:spcPts val="0"/>
              </a:spcBef>
              <a:buClr>
                <a:schemeClr val="bg2">
                  <a:lumMod val="10000"/>
                </a:schemeClr>
              </a:buCl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Know which AMI to use; build your own as needed</a:t>
            </a:r>
          </a:p>
          <a:p>
            <a:pPr marL="1085850" lvl="5">
              <a:lnSpc>
                <a:spcPct val="100000"/>
              </a:lnSpc>
              <a:spcBef>
                <a:spcPts val="0"/>
              </a:spcBef>
              <a:buClr>
                <a:schemeClr val="bg2">
                  <a:lumMod val="10000"/>
                </a:schemeClr>
              </a:buCl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Know how to restore system from backups </a:t>
            </a:r>
          </a:p>
          <a:p>
            <a:pPr marL="1085850" lvl="5">
              <a:lnSpc>
                <a:spcPct val="100000"/>
              </a:lnSpc>
              <a:spcBef>
                <a:spcPts val="0"/>
              </a:spcBef>
              <a:buClr>
                <a:schemeClr val="bg2">
                  <a:lumMod val="10000"/>
                </a:schemeClr>
              </a:buCl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Know how to switch to new system</a:t>
            </a:r>
          </a:p>
          <a:p>
            <a:pPr marL="1085850" lvl="5">
              <a:lnSpc>
                <a:spcPct val="100000"/>
              </a:lnSpc>
              <a:spcBef>
                <a:spcPts val="0"/>
              </a:spcBef>
              <a:buClr>
                <a:schemeClr val="bg2">
                  <a:lumMod val="10000"/>
                </a:schemeClr>
              </a:buCl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Know how to configure the deployment</a:t>
            </a:r>
          </a:p>
        </p:txBody>
      </p:sp>
    </p:spTree>
    <p:custDataLst>
      <p:tags r:id="rId1"/>
    </p:custDataLst>
    <p:extLst>
      <p:ext uri="{BB962C8B-B14F-4D97-AF65-F5344CB8AC3E}">
        <p14:creationId xmlns:p14="http://schemas.microsoft.com/office/powerpoint/2010/main" val="2452544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Pilot Light</a:t>
            </a:r>
          </a:p>
        </p:txBody>
      </p:sp>
      <p:sp>
        <p:nvSpPr>
          <p:cNvPr id="3" name="Content Placeholder 2"/>
          <p:cNvSpPr>
            <a:spLocks noGrp="1"/>
          </p:cNvSpPr>
          <p:nvPr>
            <p:ph idx="1"/>
          </p:nvPr>
        </p:nvSpPr>
        <p:spPr/>
        <p:txBody>
          <a:bodyPr vert="horz" lIns="91440" tIns="45720" rIns="91440" bIns="45720" rtlCol="0">
            <a:noAutofit/>
          </a:bodyPr>
          <a:lstStyle/>
          <a:p>
            <a:pPr marL="0" indent="0">
              <a:spcBef>
                <a:spcPts val="1800"/>
              </a:spcBef>
              <a:buNone/>
            </a:pPr>
            <a:r>
              <a:rPr lang="en-US" dirty="0"/>
              <a:t>In case of disaster</a:t>
            </a:r>
          </a:p>
          <a:p>
            <a:pPr marL="609585" lvl="1">
              <a:spcBef>
                <a:spcPts val="1800"/>
              </a:spcBef>
              <a:buClr>
                <a:schemeClr val="bg2">
                  <a:lumMod val="10000"/>
                </a:schemeClr>
              </a:buClr>
            </a:pPr>
            <a:r>
              <a:rPr lang="en-US" dirty="0"/>
              <a:t>Automatically bring up resources around the replicated core data set.</a:t>
            </a:r>
          </a:p>
          <a:p>
            <a:pPr marL="609585" lvl="1">
              <a:spcBef>
                <a:spcPts val="1800"/>
              </a:spcBef>
              <a:buClr>
                <a:schemeClr val="bg2">
                  <a:lumMod val="10000"/>
                </a:schemeClr>
              </a:buClr>
            </a:pPr>
            <a:r>
              <a:rPr lang="en-US" dirty="0"/>
              <a:t>Scale the system as needed to handle current production traffic.</a:t>
            </a:r>
          </a:p>
          <a:p>
            <a:pPr marL="609585" lvl="1">
              <a:spcBef>
                <a:spcPts val="1800"/>
              </a:spcBef>
              <a:buClr>
                <a:schemeClr val="bg2">
                  <a:lumMod val="10000"/>
                </a:schemeClr>
              </a:buClr>
            </a:pPr>
            <a:r>
              <a:rPr lang="en-US" dirty="0"/>
              <a:t>Switch over to the new system.</a:t>
            </a:r>
          </a:p>
          <a:p>
            <a:pPr lvl="2">
              <a:spcBef>
                <a:spcPts val="600"/>
              </a:spcBef>
            </a:pPr>
            <a:r>
              <a:rPr lang="en-US" dirty="0"/>
              <a:t>Adjust DNS records to point to AWS.</a:t>
            </a:r>
          </a:p>
          <a:p>
            <a:pPr marL="0" indent="0">
              <a:spcBef>
                <a:spcPts val="1800"/>
              </a:spcBef>
              <a:buNone/>
            </a:pPr>
            <a:r>
              <a:rPr lang="en-US" dirty="0"/>
              <a:t>Objectives</a:t>
            </a:r>
          </a:p>
          <a:p>
            <a:pPr marL="609585" lvl="1">
              <a:spcBef>
                <a:spcPts val="18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RTO: </a:t>
            </a:r>
            <a:r>
              <a:rPr lang="en-US" dirty="0"/>
              <a:t>as long as it takes to detect need for DR and automatically scale up replacement system.</a:t>
            </a:r>
          </a:p>
          <a:p>
            <a:pPr marL="609585" lvl="1">
              <a:spcBef>
                <a:spcPts val="18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RPO: </a:t>
            </a:r>
            <a:r>
              <a:rPr lang="en-US" dirty="0"/>
              <a:t>depends on replication type.</a:t>
            </a:r>
          </a:p>
        </p:txBody>
      </p:sp>
    </p:spTree>
    <p:custDataLst>
      <p:tags r:id="rId1"/>
    </p:custDataLst>
    <p:extLst>
      <p:ext uri="{BB962C8B-B14F-4D97-AF65-F5344CB8AC3E}">
        <p14:creationId xmlns:p14="http://schemas.microsoft.com/office/powerpoint/2010/main" val="154275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309" y="1988421"/>
            <a:ext cx="1093200" cy="1133688"/>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391" y="3354045"/>
            <a:ext cx="1093200" cy="1133688"/>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1645" y="4725625"/>
            <a:ext cx="1093200" cy="1133688"/>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8920" y="4601414"/>
            <a:ext cx="1093200" cy="1133688"/>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929" y="3398633"/>
            <a:ext cx="1093200" cy="1133688"/>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611" y="2195852"/>
            <a:ext cx="1093200" cy="1133688"/>
          </a:xfrm>
          <a:prstGeom prst="rect">
            <a:avLst/>
          </a:prstGeom>
        </p:spPr>
      </p:pic>
      <p:sp>
        <p:nvSpPr>
          <p:cNvPr id="2" name="Title 1"/>
          <p:cNvSpPr>
            <a:spLocks noGrp="1"/>
          </p:cNvSpPr>
          <p:nvPr>
            <p:ph type="title"/>
          </p:nvPr>
        </p:nvSpPr>
        <p:spPr/>
        <p:txBody>
          <a:bodyPr/>
          <a:lstStyle/>
          <a:p>
            <a:r>
              <a:rPr lang="en-US" dirty="0"/>
              <a:t>Fully Working Low-Capacity Standby</a:t>
            </a:r>
          </a:p>
        </p:txBody>
      </p:sp>
      <p:sp>
        <p:nvSpPr>
          <p:cNvPr id="8" name="Rounded Rectangle 7"/>
          <p:cNvSpPr/>
          <p:nvPr/>
        </p:nvSpPr>
        <p:spPr>
          <a:xfrm>
            <a:off x="6503567" y="1628333"/>
            <a:ext cx="4341971" cy="499571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2204756" y="2368888"/>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p:cNvSpPr txBox="1"/>
          <p:nvPr/>
        </p:nvSpPr>
        <p:spPr>
          <a:xfrm>
            <a:off x="2192392" y="3591150"/>
            <a:ext cx="1112369"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2115964" y="4840971"/>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03"/>
          <p:cNvSpPr txBox="1">
            <a:spLocks noChangeArrowheads="1"/>
          </p:cNvSpPr>
          <p:nvPr/>
        </p:nvSpPr>
        <p:spPr bwMode="auto">
          <a:xfrm>
            <a:off x="3233126" y="6024153"/>
            <a:ext cx="1396275"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sp>
        <p:nvSpPr>
          <p:cNvPr id="18" name="TextBox 17"/>
          <p:cNvSpPr txBox="1"/>
          <p:nvPr/>
        </p:nvSpPr>
        <p:spPr>
          <a:xfrm>
            <a:off x="7451604" y="2191638"/>
            <a:ext cx="1589317" cy="666977"/>
          </a:xfrm>
          <a:prstGeom prst="rect">
            <a:avLst/>
          </a:prstGeom>
          <a:noFill/>
        </p:spPr>
        <p:txBody>
          <a:bodyPr wrap="square" rtlCol="0">
            <a:spAutoFit/>
          </a:bodyPr>
          <a:lstStyle/>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Web </a:t>
            </a:r>
          </a:p>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p:cNvSpPr txBox="1"/>
          <p:nvPr/>
        </p:nvSpPr>
        <p:spPr>
          <a:xfrm>
            <a:off x="7485331" y="3568722"/>
            <a:ext cx="1730571" cy="666977"/>
          </a:xfrm>
          <a:prstGeom prst="rect">
            <a:avLst/>
          </a:prstGeom>
          <a:noFill/>
        </p:spPr>
        <p:txBody>
          <a:bodyPr wrap="square" rtlCol="0">
            <a:spAutoFit/>
          </a:bodyPr>
          <a:lstStyle/>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App</a:t>
            </a:r>
          </a:p>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p:cNvSpPr txBox="1"/>
          <p:nvPr/>
        </p:nvSpPr>
        <p:spPr>
          <a:xfrm>
            <a:off x="7410666" y="4924711"/>
            <a:ext cx="1803864"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103"/>
          <p:cNvSpPr txBox="1">
            <a:spLocks noChangeArrowheads="1"/>
          </p:cNvSpPr>
          <p:nvPr/>
        </p:nvSpPr>
        <p:spPr bwMode="auto">
          <a:xfrm>
            <a:off x="8408600" y="5989209"/>
            <a:ext cx="1501563"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cxnSp>
        <p:nvCxnSpPr>
          <p:cNvPr id="23" name="Straight Connector 22"/>
          <p:cNvCxnSpPr/>
          <p:nvPr/>
        </p:nvCxnSpPr>
        <p:spPr>
          <a:xfrm>
            <a:off x="4204970" y="5964416"/>
            <a:ext cx="4730767" cy="0"/>
          </a:xfrm>
          <a:prstGeom prst="line">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701332" y="5556487"/>
            <a:ext cx="3949708" cy="379656"/>
          </a:xfrm>
          <a:prstGeom prst="rect">
            <a:avLst/>
          </a:prstGeom>
          <a:noFill/>
        </p:spPr>
        <p:txBody>
          <a:bodyPr wrap="square" rtlCol="0">
            <a:spAutoFit/>
          </a:body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Data Mirroring/Replication</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38"/>
          <p:cNvSpPr txBox="1">
            <a:spLocks noChangeArrowheads="1"/>
          </p:cNvSpPr>
          <p:nvPr/>
        </p:nvSpPr>
        <p:spPr bwMode="auto">
          <a:xfrm>
            <a:off x="3566892" y="3198075"/>
            <a:ext cx="3229901"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Route 53</a:t>
            </a:r>
          </a:p>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Hosted Zone</a:t>
            </a:r>
          </a:p>
        </p:txBody>
      </p:sp>
      <p:sp>
        <p:nvSpPr>
          <p:cNvPr id="35" name="TextBox 10"/>
          <p:cNvSpPr txBox="1"/>
          <p:nvPr/>
        </p:nvSpPr>
        <p:spPr>
          <a:xfrm>
            <a:off x="4071176" y="1217963"/>
            <a:ext cx="2106371" cy="3796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User or system</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descr="EBS-Volu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5065" y="5517116"/>
            <a:ext cx="592397" cy="592397"/>
          </a:xfrm>
          <a:prstGeom prst="rect">
            <a:avLst/>
          </a:prstGeom>
        </p:spPr>
      </p:pic>
      <p:pic>
        <p:nvPicPr>
          <p:cNvPr id="36" name="Picture 35" descr="EBS-Volu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8504" y="5514662"/>
            <a:ext cx="592397" cy="592397"/>
          </a:xfrm>
          <a:prstGeom prst="rect">
            <a:avLst/>
          </a:prstGeom>
        </p:spPr>
      </p:pic>
      <p:cxnSp>
        <p:nvCxnSpPr>
          <p:cNvPr id="37" name="Straight Arrow Connector 36"/>
          <p:cNvCxnSpPr/>
          <p:nvPr/>
        </p:nvCxnSpPr>
        <p:spPr>
          <a:xfrm flipH="1">
            <a:off x="5064683" y="1628332"/>
            <a:ext cx="4623" cy="760799"/>
          </a:xfrm>
          <a:prstGeom prst="straightConnector1">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1" name="Picture 40" descr="Route-53-Hosted-Zon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2811" y="2292416"/>
            <a:ext cx="1027968" cy="1027968"/>
          </a:xfrm>
          <a:prstGeom prst="rect">
            <a:avLst/>
          </a:prstGeom>
        </p:spPr>
      </p:pic>
      <p:cxnSp>
        <p:nvCxnSpPr>
          <p:cNvPr id="32" name="Straight Arrow Connector 31"/>
          <p:cNvCxnSpPr/>
          <p:nvPr/>
        </p:nvCxnSpPr>
        <p:spPr>
          <a:xfrm>
            <a:off x="5434190" y="2711324"/>
            <a:ext cx="1927489"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3308853" y="2736800"/>
            <a:ext cx="1458904" cy="5631"/>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42" name="Right Brace 41"/>
          <p:cNvSpPr/>
          <p:nvPr/>
        </p:nvSpPr>
        <p:spPr>
          <a:xfrm rot="10800000" flipH="1">
            <a:off x="8725392" y="1988421"/>
            <a:ext cx="278680" cy="3954027"/>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p:cNvSpPr txBox="1"/>
          <p:nvPr/>
        </p:nvSpPr>
        <p:spPr>
          <a:xfrm>
            <a:off x="9110579" y="3932235"/>
            <a:ext cx="1882613" cy="379656"/>
          </a:xfrm>
          <a:prstGeom prst="rect">
            <a:avLst/>
          </a:prstGeom>
          <a:noFill/>
        </p:spPr>
        <p:txBody>
          <a:bodyPr wrap="square" rtlCol="0">
            <a:spAutoFit/>
          </a:bodyPr>
          <a:lstStyle/>
          <a:p>
            <a:r>
              <a:rPr lang="en-GB" sz="1867" dirty="0">
                <a:latin typeface="Amazon Ember" panose="020B0603020204020204" pitchFamily="34" charset="0"/>
                <a:ea typeface="Amazon Ember" panose="020B0603020204020204" pitchFamily="34" charset="0"/>
                <a:cs typeface="Amazon Ember" panose="020B0603020204020204" pitchFamily="34" charset="0"/>
              </a:rPr>
              <a:t>Low capacity</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132" y="1450447"/>
            <a:ext cx="457200" cy="457200"/>
          </a:xfrm>
          <a:prstGeom prst="rect">
            <a:avLst/>
          </a:prstGeom>
        </p:spPr>
      </p:pic>
    </p:spTree>
    <p:custDataLst>
      <p:tags r:id="rId1"/>
    </p:custDataLst>
    <p:extLst>
      <p:ext uri="{BB962C8B-B14F-4D97-AF65-F5344CB8AC3E}">
        <p14:creationId xmlns:p14="http://schemas.microsoft.com/office/powerpoint/2010/main" val="1000614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1645" y="4822102"/>
            <a:ext cx="1093200" cy="1133688"/>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8920" y="4601414"/>
            <a:ext cx="1093200" cy="1133688"/>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929" y="3398633"/>
            <a:ext cx="1093200" cy="1133688"/>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611" y="2195852"/>
            <a:ext cx="1093200" cy="1133688"/>
          </a:xfrm>
          <a:prstGeom prst="rect">
            <a:avLst/>
          </a:prstGeom>
        </p:spPr>
      </p:pic>
      <p:sp>
        <p:nvSpPr>
          <p:cNvPr id="2" name="Title 1"/>
          <p:cNvSpPr>
            <a:spLocks noGrp="1"/>
          </p:cNvSpPr>
          <p:nvPr>
            <p:ph type="title"/>
          </p:nvPr>
        </p:nvSpPr>
        <p:spPr/>
        <p:txBody>
          <a:bodyPr/>
          <a:lstStyle/>
          <a:p>
            <a:r>
              <a:rPr lang="en-US" dirty="0"/>
              <a:t>Fully Working Low-Capacity Standby</a:t>
            </a:r>
          </a:p>
        </p:txBody>
      </p:sp>
      <p:sp>
        <p:nvSpPr>
          <p:cNvPr id="8" name="Rounded Rectangle 7"/>
          <p:cNvSpPr/>
          <p:nvPr/>
        </p:nvSpPr>
        <p:spPr>
          <a:xfrm>
            <a:off x="6503567" y="1628333"/>
            <a:ext cx="4341971" cy="499571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2204756" y="2368888"/>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p:cNvSpPr txBox="1"/>
          <p:nvPr/>
        </p:nvSpPr>
        <p:spPr>
          <a:xfrm>
            <a:off x="2192392" y="3591150"/>
            <a:ext cx="1112369"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2115964" y="4840971"/>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03"/>
          <p:cNvSpPr txBox="1">
            <a:spLocks noChangeArrowheads="1"/>
          </p:cNvSpPr>
          <p:nvPr/>
        </p:nvSpPr>
        <p:spPr bwMode="auto">
          <a:xfrm>
            <a:off x="3165397" y="5939488"/>
            <a:ext cx="1396275"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309" y="2084898"/>
            <a:ext cx="1093200" cy="1133688"/>
          </a:xfrm>
          <a:prstGeom prst="rect">
            <a:avLst/>
          </a:prstGeom>
        </p:spPr>
      </p:pic>
      <p:sp>
        <p:nvSpPr>
          <p:cNvPr id="18" name="TextBox 17"/>
          <p:cNvSpPr txBox="1"/>
          <p:nvPr/>
        </p:nvSpPr>
        <p:spPr>
          <a:xfrm>
            <a:off x="7465620" y="2188358"/>
            <a:ext cx="1589317" cy="666977"/>
          </a:xfrm>
          <a:prstGeom prst="rect">
            <a:avLst/>
          </a:prstGeom>
          <a:noFill/>
        </p:spPr>
        <p:txBody>
          <a:bodyPr wrap="square" rtlCol="0">
            <a:spAutoFit/>
          </a:bodyPr>
          <a:lstStyle/>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Web </a:t>
            </a:r>
          </a:p>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391" y="3450522"/>
            <a:ext cx="1093200" cy="1133688"/>
          </a:xfrm>
          <a:prstGeom prst="rect">
            <a:avLst/>
          </a:prstGeom>
        </p:spPr>
      </p:pic>
      <p:sp>
        <p:nvSpPr>
          <p:cNvPr id="19" name="TextBox 18"/>
          <p:cNvSpPr txBox="1"/>
          <p:nvPr/>
        </p:nvSpPr>
        <p:spPr>
          <a:xfrm>
            <a:off x="7466293" y="3552519"/>
            <a:ext cx="1730571" cy="666977"/>
          </a:xfrm>
          <a:prstGeom prst="rect">
            <a:avLst/>
          </a:prstGeom>
          <a:noFill/>
        </p:spPr>
        <p:txBody>
          <a:bodyPr wrap="square" rtlCol="0">
            <a:spAutoFit/>
          </a:bodyPr>
          <a:lstStyle/>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App</a:t>
            </a:r>
          </a:p>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p:cNvSpPr txBox="1"/>
          <p:nvPr/>
        </p:nvSpPr>
        <p:spPr>
          <a:xfrm>
            <a:off x="7410666" y="4924711"/>
            <a:ext cx="1803864"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103"/>
          <p:cNvSpPr txBox="1">
            <a:spLocks noChangeArrowheads="1"/>
          </p:cNvSpPr>
          <p:nvPr/>
        </p:nvSpPr>
        <p:spPr bwMode="auto">
          <a:xfrm>
            <a:off x="8340871" y="5904544"/>
            <a:ext cx="1501563"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cxnSp>
        <p:nvCxnSpPr>
          <p:cNvPr id="23" name="Straight Connector 22"/>
          <p:cNvCxnSpPr/>
          <p:nvPr/>
        </p:nvCxnSpPr>
        <p:spPr>
          <a:xfrm>
            <a:off x="4137241" y="6001360"/>
            <a:ext cx="4730767" cy="0"/>
          </a:xfrm>
          <a:prstGeom prst="line">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633603" y="5556487"/>
            <a:ext cx="3949708" cy="379656"/>
          </a:xfrm>
          <a:prstGeom prst="rect">
            <a:avLst/>
          </a:prstGeom>
          <a:noFill/>
        </p:spPr>
        <p:txBody>
          <a:bodyPr wrap="square" rtlCol="0">
            <a:spAutoFit/>
          </a:body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Data Mirroring/Replication</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38"/>
          <p:cNvSpPr txBox="1">
            <a:spLocks noChangeArrowheads="1"/>
          </p:cNvSpPr>
          <p:nvPr/>
        </p:nvSpPr>
        <p:spPr bwMode="auto">
          <a:xfrm>
            <a:off x="3566892" y="3198074"/>
            <a:ext cx="3229901" cy="954300"/>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Route 53</a:t>
            </a:r>
          </a:p>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Hosted Zone</a:t>
            </a:r>
          </a:p>
          <a:p>
            <a:pPr algn="ct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TextBox 10"/>
          <p:cNvSpPr txBox="1"/>
          <p:nvPr/>
        </p:nvSpPr>
        <p:spPr>
          <a:xfrm>
            <a:off x="4071176" y="1217963"/>
            <a:ext cx="2106371" cy="3796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User or system</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descr="EBS-Volu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7336" y="5432451"/>
            <a:ext cx="592397" cy="592397"/>
          </a:xfrm>
          <a:prstGeom prst="rect">
            <a:avLst/>
          </a:prstGeom>
        </p:spPr>
      </p:pic>
      <p:pic>
        <p:nvPicPr>
          <p:cNvPr id="36" name="Picture 35" descr="EBS-Volu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0775" y="5429997"/>
            <a:ext cx="592397" cy="592397"/>
          </a:xfrm>
          <a:prstGeom prst="rect">
            <a:avLst/>
          </a:prstGeom>
        </p:spPr>
      </p:pic>
      <p:cxnSp>
        <p:nvCxnSpPr>
          <p:cNvPr id="37" name="Straight Arrow Connector 36"/>
          <p:cNvCxnSpPr/>
          <p:nvPr/>
        </p:nvCxnSpPr>
        <p:spPr>
          <a:xfrm flipH="1">
            <a:off x="5064683" y="1628332"/>
            <a:ext cx="4623" cy="760799"/>
          </a:xfrm>
          <a:prstGeom prst="straightConnector1">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1" name="Picture 40" descr="Route-53-Hosted-Zon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2811" y="2292416"/>
            <a:ext cx="1027968" cy="1027968"/>
          </a:xfrm>
          <a:prstGeom prst="rect">
            <a:avLst/>
          </a:prstGeom>
        </p:spPr>
      </p:pic>
      <p:cxnSp>
        <p:nvCxnSpPr>
          <p:cNvPr id="32" name="Straight Arrow Connector 31"/>
          <p:cNvCxnSpPr/>
          <p:nvPr/>
        </p:nvCxnSpPr>
        <p:spPr>
          <a:xfrm>
            <a:off x="5434190" y="2711324"/>
            <a:ext cx="1927489"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42" name="Right Brace 41"/>
          <p:cNvSpPr/>
          <p:nvPr/>
        </p:nvSpPr>
        <p:spPr>
          <a:xfrm rot="10800000" flipH="1">
            <a:off x="8725393" y="1988421"/>
            <a:ext cx="237532" cy="3954027"/>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p:cNvSpPr txBox="1"/>
          <p:nvPr/>
        </p:nvSpPr>
        <p:spPr>
          <a:xfrm>
            <a:off x="9110579" y="3932235"/>
            <a:ext cx="1882613" cy="379656"/>
          </a:xfrm>
          <a:prstGeom prst="rect">
            <a:avLst/>
          </a:prstGeom>
          <a:noFill/>
        </p:spPr>
        <p:txBody>
          <a:bodyPr wrap="square" rtlCol="0">
            <a:spAutoFit/>
          </a:bodyPr>
          <a:lstStyle/>
          <a:p>
            <a:r>
              <a:rPr lang="en-GB" sz="1867" dirty="0">
                <a:latin typeface="Amazon Ember" panose="020B0603020204020204" pitchFamily="34" charset="0"/>
                <a:ea typeface="Amazon Ember" panose="020B0603020204020204" pitchFamily="34" charset="0"/>
                <a:cs typeface="Amazon Ember" panose="020B0603020204020204" pitchFamily="34" charset="0"/>
              </a:rPr>
              <a:t>Grow capacity</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quot;No&quot; Symbol 47"/>
          <p:cNvSpPr/>
          <p:nvPr/>
        </p:nvSpPr>
        <p:spPr>
          <a:xfrm>
            <a:off x="1592574" y="2842170"/>
            <a:ext cx="2165380" cy="216152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1931" y="1450447"/>
            <a:ext cx="457200" cy="457200"/>
          </a:xfrm>
          <a:prstGeom prst="rect">
            <a:avLst/>
          </a:prstGeom>
        </p:spPr>
      </p:pic>
    </p:spTree>
    <p:custDataLst>
      <p:tags r:id="rId1"/>
    </p:custDataLst>
    <p:extLst>
      <p:ext uri="{BB962C8B-B14F-4D97-AF65-F5344CB8AC3E}">
        <p14:creationId xmlns:p14="http://schemas.microsoft.com/office/powerpoint/2010/main" val="1800875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38538" y="1274044"/>
            <a:ext cx="11126147" cy="5168319"/>
          </a:xfrm>
        </p:spPr>
        <p:txBody>
          <a:bodyPr>
            <a:noAutofit/>
          </a:bodyPr>
          <a:lstStyle/>
          <a:p>
            <a:pPr marL="493713" indent="-493713">
              <a:lnSpc>
                <a:spcPct val="150000"/>
              </a:lnSpc>
              <a:spcBef>
                <a:spcPts val="1800"/>
              </a:spcBef>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Part 1: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Principles Of The Reliability Pillar</a:t>
            </a:r>
          </a:p>
          <a:p>
            <a:pPr marL="493713" indent="-493713">
              <a:lnSpc>
                <a:spcPct val="150000"/>
              </a:lnSpc>
              <a:spcBef>
                <a:spcPts val="1800"/>
              </a:spcBef>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Part 2: </a:t>
            </a:r>
            <a:r>
              <a:rPr lang="en-US" dirty="0"/>
              <a:t>Making Your Infrastructure More Reliable</a:t>
            </a:r>
          </a:p>
          <a:p>
            <a:pPr marL="493713" indent="-493713">
              <a:lnSpc>
                <a:spcPct val="150000"/>
              </a:lnSpc>
              <a:spcBef>
                <a:spcPts val="1800"/>
              </a:spcBef>
            </a:pPr>
            <a:r>
              <a:rPr lang="en-US" b="1" dirty="0"/>
              <a:t>Exercise: </a:t>
            </a:r>
            <a:r>
              <a:rPr lang="en-US" dirty="0"/>
              <a:t>Improve This Architecture</a:t>
            </a:r>
          </a:p>
          <a:p>
            <a:pPr marL="493713" indent="-493713">
              <a:lnSpc>
                <a:spcPct val="150000"/>
              </a:lnSpc>
              <a:spcBef>
                <a:spcPts val="1800"/>
              </a:spcBef>
            </a:pPr>
            <a:r>
              <a:rPr lang="en-US" b="1" dirty="0"/>
              <a:t>Part 3</a:t>
            </a:r>
            <a:r>
              <a:rPr lang="en-US" dirty="0"/>
              <a:t>: Exercise: Improve This Architecture</a:t>
            </a:r>
          </a:p>
          <a:p>
            <a:pPr marL="493713" indent="-493713">
              <a:lnSpc>
                <a:spcPct val="150000"/>
              </a:lnSpc>
              <a:spcBef>
                <a:spcPts val="1800"/>
              </a:spcBef>
            </a:pPr>
            <a:r>
              <a:rPr lang="en-US" b="1" dirty="0"/>
              <a:t>Part 4: </a:t>
            </a:r>
            <a:r>
              <a:rPr lang="en-US" dirty="0"/>
              <a:t>Reliability Pillar Questions</a:t>
            </a:r>
          </a:p>
          <a:p>
            <a:pPr marL="493713" indent="-493713">
              <a:lnSpc>
                <a:spcPct val="150000"/>
              </a:lnSpc>
              <a:spcBef>
                <a:spcPts val="1800"/>
              </a:spcBef>
            </a:pPr>
            <a:r>
              <a:rPr lang="en-US" b="1" dirty="0"/>
              <a:t>Lab: </a:t>
            </a:r>
            <a:r>
              <a:rPr lang="en-US" dirty="0"/>
              <a:t>Multi-Region Failover With Amazon Route 53</a:t>
            </a:r>
          </a:p>
          <a:p>
            <a:pPr marL="493713" indent="-493713">
              <a:lnSpc>
                <a:spcPct val="150000"/>
              </a:lnSpc>
              <a:spcBef>
                <a:spcPts val="1800"/>
              </a:spcBef>
            </a:pPr>
            <a:endParaRPr lang="en-US" dirty="0"/>
          </a:p>
        </p:txBody>
      </p:sp>
    </p:spTree>
    <p:custDataLst>
      <p:tags r:id="rId1"/>
    </p:custDataLst>
    <p:extLst>
      <p:ext uri="{BB962C8B-B14F-4D97-AF65-F5344CB8AC3E}">
        <p14:creationId xmlns:p14="http://schemas.microsoft.com/office/powerpoint/2010/main" val="2966145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Fully Working Low-Capacity Standby</a:t>
            </a:r>
          </a:p>
        </p:txBody>
      </p:sp>
      <p:sp>
        <p:nvSpPr>
          <p:cNvPr id="3" name="Content Placeholder 2"/>
          <p:cNvSpPr>
            <a:spLocks noGrp="1"/>
          </p:cNvSpPr>
          <p:nvPr>
            <p:ph idx="1"/>
          </p:nvPr>
        </p:nvSpPr>
        <p:spPr>
          <a:xfrm>
            <a:off x="238538" y="1440304"/>
            <a:ext cx="11648661" cy="5417695"/>
          </a:xfrm>
        </p:spPr>
        <p:txBody>
          <a:bodyPr vert="horz" lIns="91440" tIns="45720" rIns="91440" bIns="45720" rtlCol="0">
            <a:noAutofit/>
          </a:bodyPr>
          <a:lstStyle/>
          <a:p>
            <a:pPr marL="0" indent="0">
              <a:spcBef>
                <a:spcPts val="1800"/>
              </a:spcBef>
              <a:buNone/>
            </a:pPr>
            <a:r>
              <a:rPr lang="en-US" dirty="0"/>
              <a:t>Advantages</a:t>
            </a:r>
          </a:p>
          <a:p>
            <a:pPr marL="609585" lvl="1">
              <a:spcBef>
                <a:spcPts val="1800"/>
              </a:spcBef>
              <a:buClr>
                <a:schemeClr val="bg2">
                  <a:lumMod val="10000"/>
                </a:schemeClr>
              </a:buClr>
            </a:pPr>
            <a:r>
              <a:rPr lang="en-US" dirty="0"/>
              <a:t>Can take some production traffic at any time </a:t>
            </a:r>
          </a:p>
          <a:p>
            <a:pPr marL="609585" lvl="1">
              <a:spcBef>
                <a:spcPts val="1800"/>
              </a:spcBef>
              <a:buClr>
                <a:schemeClr val="bg2">
                  <a:lumMod val="10000"/>
                </a:schemeClr>
              </a:buClr>
            </a:pPr>
            <a:r>
              <a:rPr lang="en-US" dirty="0"/>
              <a:t>Cost savings (IT footprint smaller than full disaster recovery)</a:t>
            </a:r>
          </a:p>
          <a:p>
            <a:pPr marL="0" indent="0">
              <a:spcBef>
                <a:spcPts val="1800"/>
              </a:spcBef>
              <a:buNone/>
            </a:pPr>
            <a:r>
              <a:rPr lang="en-US" dirty="0"/>
              <a:t>Preparation</a:t>
            </a:r>
          </a:p>
          <a:p>
            <a:pPr marL="609585" lvl="1">
              <a:spcBef>
                <a:spcPts val="1800"/>
              </a:spcBef>
              <a:buClr>
                <a:schemeClr val="bg2">
                  <a:lumMod val="10000"/>
                </a:schemeClr>
              </a:buClr>
            </a:pPr>
            <a:r>
              <a:rPr lang="en-US" dirty="0"/>
              <a:t>Similar to Pilot Light.</a:t>
            </a:r>
          </a:p>
          <a:p>
            <a:pPr marL="609585" lvl="1">
              <a:spcBef>
                <a:spcPts val="1800"/>
              </a:spcBef>
              <a:buClr>
                <a:schemeClr val="bg2">
                  <a:lumMod val="10000"/>
                </a:schemeClr>
              </a:buClr>
            </a:pPr>
            <a:r>
              <a:rPr lang="en-US" dirty="0"/>
              <a:t>All necessary components running 24/7, but not scaled for production traffic.</a:t>
            </a:r>
          </a:p>
          <a:p>
            <a:pPr marL="609585" lvl="1">
              <a:spcBef>
                <a:spcPts val="1800"/>
              </a:spcBef>
              <a:buClr>
                <a:schemeClr val="bg2">
                  <a:lumMod val="10000"/>
                </a:schemeClr>
              </a:buClr>
            </a:pPr>
            <a:r>
              <a:rPr lang="en-US" dirty="0"/>
              <a:t>Best practice: continuous testing.</a:t>
            </a:r>
          </a:p>
          <a:p>
            <a:pPr lvl="2">
              <a:spcBef>
                <a:spcPts val="600"/>
              </a:spcBef>
            </a:pPr>
            <a:r>
              <a:rPr lang="en-US" sz="2200" dirty="0"/>
              <a:t>“Trickle” a statistical subset of production traffic to DR site.</a:t>
            </a:r>
          </a:p>
          <a:p>
            <a:pPr marL="0" indent="0">
              <a:spcBef>
                <a:spcPts val="1800"/>
              </a:spcBef>
              <a:buNone/>
            </a:pPr>
            <a:endParaRPr lang="en-US" dirty="0"/>
          </a:p>
        </p:txBody>
      </p:sp>
    </p:spTree>
    <p:custDataLst>
      <p:tags r:id="rId1"/>
    </p:custDataLst>
    <p:extLst>
      <p:ext uri="{BB962C8B-B14F-4D97-AF65-F5344CB8AC3E}">
        <p14:creationId xmlns:p14="http://schemas.microsoft.com/office/powerpoint/2010/main" val="2905552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Working Low-Capacity Standby</a:t>
            </a:r>
          </a:p>
        </p:txBody>
      </p:sp>
      <p:sp>
        <p:nvSpPr>
          <p:cNvPr id="3" name="Content Placeholder 2"/>
          <p:cNvSpPr>
            <a:spLocks noGrp="1"/>
          </p:cNvSpPr>
          <p:nvPr>
            <p:ph idx="1"/>
          </p:nvPr>
        </p:nvSpPr>
        <p:spPr/>
        <p:txBody>
          <a:bodyPr vert="horz" lIns="91440" tIns="45720" rIns="91440" bIns="45720" rtlCol="0">
            <a:noAutofit/>
          </a:bodyPr>
          <a:lstStyle/>
          <a:p>
            <a:pPr marL="0" indent="0">
              <a:spcBef>
                <a:spcPts val="1800"/>
              </a:spcBef>
              <a:buNone/>
            </a:pPr>
            <a:r>
              <a:rPr lang="en-US" dirty="0"/>
              <a:t>In case of disaster</a:t>
            </a:r>
          </a:p>
          <a:p>
            <a:pPr marL="609585" lvl="1">
              <a:spcBef>
                <a:spcPts val="1800"/>
              </a:spcBef>
              <a:buClr>
                <a:schemeClr val="bg2">
                  <a:lumMod val="10000"/>
                </a:schemeClr>
              </a:buClr>
            </a:pPr>
            <a:r>
              <a:rPr lang="en-US" dirty="0"/>
              <a:t>Immediately fail over most critical production load.</a:t>
            </a:r>
          </a:p>
          <a:p>
            <a:pPr lvl="2">
              <a:spcBef>
                <a:spcPts val="600"/>
              </a:spcBef>
            </a:pPr>
            <a:r>
              <a:rPr lang="en-US" sz="2200" dirty="0"/>
              <a:t>Adjust DNS records to point to AWS.</a:t>
            </a:r>
          </a:p>
          <a:p>
            <a:pPr marL="609585" lvl="1">
              <a:spcBef>
                <a:spcPts val="1800"/>
              </a:spcBef>
              <a:buClr>
                <a:schemeClr val="bg2">
                  <a:lumMod val="10000"/>
                </a:schemeClr>
              </a:buClr>
            </a:pPr>
            <a:r>
              <a:rPr lang="en-US" dirty="0"/>
              <a:t>(Auto) Scale the system further to handle all production load.</a:t>
            </a:r>
          </a:p>
          <a:p>
            <a:pPr marL="0" indent="0">
              <a:spcBef>
                <a:spcPts val="1800"/>
              </a:spcBef>
              <a:buNone/>
            </a:pPr>
            <a:r>
              <a:rPr lang="en-US" dirty="0"/>
              <a:t>Objectives</a:t>
            </a:r>
          </a:p>
          <a:p>
            <a:pPr marL="609585" lvl="1">
              <a:spcBef>
                <a:spcPts val="18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RTO: </a:t>
            </a:r>
            <a:r>
              <a:rPr lang="en-US" dirty="0"/>
              <a:t>for critical load: as long as it takes to fail over; for all other load, as long as it takes to scale further.</a:t>
            </a:r>
          </a:p>
          <a:p>
            <a:pPr marL="609585" lvl="1">
              <a:spcBef>
                <a:spcPts val="18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RPO: </a:t>
            </a:r>
            <a:r>
              <a:rPr lang="en-US" dirty="0"/>
              <a:t>depends on replication type.</a:t>
            </a:r>
          </a:p>
        </p:txBody>
      </p:sp>
    </p:spTree>
    <p:custDataLst>
      <p:tags r:id="rId1"/>
    </p:custDataLst>
    <p:extLst>
      <p:ext uri="{BB962C8B-B14F-4D97-AF65-F5344CB8AC3E}">
        <p14:creationId xmlns:p14="http://schemas.microsoft.com/office/powerpoint/2010/main" val="310260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6146" y="3509676"/>
            <a:ext cx="1093200" cy="113368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5095" y="2321915"/>
            <a:ext cx="1093200" cy="1133688"/>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1120" y="4706575"/>
            <a:ext cx="1093200" cy="1133688"/>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8395" y="4582364"/>
            <a:ext cx="1093200" cy="1133688"/>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2094" y="3379583"/>
            <a:ext cx="1093200" cy="1133688"/>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2086" y="2176802"/>
            <a:ext cx="1093200" cy="1133688"/>
          </a:xfrm>
          <a:prstGeom prst="rect">
            <a:avLst/>
          </a:prstGeom>
        </p:spPr>
      </p:pic>
      <p:sp>
        <p:nvSpPr>
          <p:cNvPr id="2" name="Title 1"/>
          <p:cNvSpPr>
            <a:spLocks noGrp="1"/>
          </p:cNvSpPr>
          <p:nvPr>
            <p:ph type="title"/>
          </p:nvPr>
        </p:nvSpPr>
        <p:spPr/>
        <p:txBody>
          <a:bodyPr/>
          <a:lstStyle/>
          <a:p>
            <a:r>
              <a:rPr lang="en-US" dirty="0"/>
              <a:t>Multi-Site Active-Active</a:t>
            </a:r>
          </a:p>
        </p:txBody>
      </p:sp>
      <p:sp>
        <p:nvSpPr>
          <p:cNvPr id="8" name="Rounded Rectangle 7"/>
          <p:cNvSpPr/>
          <p:nvPr/>
        </p:nvSpPr>
        <p:spPr>
          <a:xfrm>
            <a:off x="6113042" y="1609283"/>
            <a:ext cx="4341971" cy="499571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1814231" y="2349838"/>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p:cNvSpPr txBox="1"/>
          <p:nvPr/>
        </p:nvSpPr>
        <p:spPr>
          <a:xfrm>
            <a:off x="1801867" y="3572100"/>
            <a:ext cx="1112369"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1725439" y="4821921"/>
            <a:ext cx="1730571"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03"/>
          <p:cNvSpPr txBox="1">
            <a:spLocks noChangeArrowheads="1"/>
          </p:cNvSpPr>
          <p:nvPr/>
        </p:nvSpPr>
        <p:spPr bwMode="auto">
          <a:xfrm>
            <a:off x="2148340" y="5852706"/>
            <a:ext cx="1396275"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0784" y="2321915"/>
            <a:ext cx="1093200" cy="1133688"/>
          </a:xfrm>
          <a:prstGeom prst="rect">
            <a:avLst/>
          </a:prstGeom>
        </p:spPr>
      </p:pic>
      <p:sp>
        <p:nvSpPr>
          <p:cNvPr id="18" name="TextBox 17"/>
          <p:cNvSpPr txBox="1"/>
          <p:nvPr/>
        </p:nvSpPr>
        <p:spPr>
          <a:xfrm>
            <a:off x="7075095" y="2521852"/>
            <a:ext cx="1589317" cy="666977"/>
          </a:xfrm>
          <a:prstGeom prst="rect">
            <a:avLst/>
          </a:prstGeom>
          <a:noFill/>
        </p:spPr>
        <p:txBody>
          <a:bodyPr wrap="square" rtlCol="0">
            <a:spAutoFit/>
          </a:bodyPr>
          <a:lstStyle/>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Web </a:t>
            </a:r>
          </a:p>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2866" y="3525956"/>
            <a:ext cx="1093200" cy="1133688"/>
          </a:xfrm>
          <a:prstGeom prst="rect">
            <a:avLst/>
          </a:prstGeom>
        </p:spPr>
      </p:pic>
      <p:sp>
        <p:nvSpPr>
          <p:cNvPr id="19" name="TextBox 18"/>
          <p:cNvSpPr txBox="1"/>
          <p:nvPr/>
        </p:nvSpPr>
        <p:spPr>
          <a:xfrm>
            <a:off x="7061079" y="3724430"/>
            <a:ext cx="1730571" cy="666977"/>
          </a:xfrm>
          <a:prstGeom prst="rect">
            <a:avLst/>
          </a:prstGeom>
          <a:noFill/>
        </p:spPr>
        <p:txBody>
          <a:bodyPr wrap="square" rtlCol="0">
            <a:spAutoFit/>
          </a:bodyPr>
          <a:lstStyle/>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App</a:t>
            </a:r>
          </a:p>
          <a:p>
            <a:r>
              <a:rPr lang="en-GB"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p:cNvSpPr txBox="1"/>
          <p:nvPr/>
        </p:nvSpPr>
        <p:spPr>
          <a:xfrm>
            <a:off x="7020141" y="4905661"/>
            <a:ext cx="1803864" cy="666977"/>
          </a:xfrm>
          <a:prstGeom prst="rect">
            <a:avLst/>
          </a:prstGeom>
          <a:noFill/>
        </p:spPr>
        <p:txBody>
          <a:bodyPr wrap="square" rtlCol="0">
            <a:spAutoFit/>
          </a:bodyPr>
          <a:lstStyle/>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t>
            </a:r>
          </a:p>
          <a:p>
            <a:r>
              <a:rPr lang="en-GB"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a:t>
            </a:r>
            <a:endPar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103"/>
          <p:cNvSpPr txBox="1">
            <a:spLocks noChangeArrowheads="1"/>
          </p:cNvSpPr>
          <p:nvPr/>
        </p:nvSpPr>
        <p:spPr bwMode="auto">
          <a:xfrm>
            <a:off x="7323814" y="5817762"/>
            <a:ext cx="1501563"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Data Volume</a:t>
            </a:r>
          </a:p>
        </p:txBody>
      </p:sp>
      <p:cxnSp>
        <p:nvCxnSpPr>
          <p:cNvPr id="23" name="Straight Connector 22"/>
          <p:cNvCxnSpPr/>
          <p:nvPr/>
        </p:nvCxnSpPr>
        <p:spPr>
          <a:xfrm>
            <a:off x="3120184" y="5745248"/>
            <a:ext cx="4730767" cy="0"/>
          </a:xfrm>
          <a:prstGeom prst="line">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616546" y="5300375"/>
            <a:ext cx="3949708" cy="379656"/>
          </a:xfrm>
          <a:prstGeom prst="rect">
            <a:avLst/>
          </a:prstGeom>
          <a:noFill/>
        </p:spPr>
        <p:txBody>
          <a:bodyPr wrap="square" rtlCol="0">
            <a:spAutoFit/>
          </a:body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Data Mirroring/Replication</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38"/>
          <p:cNvSpPr txBox="1">
            <a:spLocks noChangeArrowheads="1"/>
          </p:cNvSpPr>
          <p:nvPr/>
        </p:nvSpPr>
        <p:spPr bwMode="auto">
          <a:xfrm>
            <a:off x="3176367" y="3179025"/>
            <a:ext cx="3229901" cy="666977"/>
          </a:xfrm>
          <a:prstGeom prst="rect">
            <a:avLst/>
          </a:prstGeom>
          <a:noFill/>
          <a:ln w="9525">
            <a:noFill/>
            <a:miter lim="800000"/>
            <a:headEnd/>
            <a:tailEnd/>
          </a:ln>
        </p:spPr>
        <p:txBody>
          <a:bodyPr wrap="square">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Route 53</a:t>
            </a:r>
          </a:p>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Hosted Zone</a:t>
            </a:r>
          </a:p>
        </p:txBody>
      </p:sp>
      <p:sp>
        <p:nvSpPr>
          <p:cNvPr id="35" name="TextBox 10"/>
          <p:cNvSpPr txBox="1"/>
          <p:nvPr/>
        </p:nvSpPr>
        <p:spPr>
          <a:xfrm>
            <a:off x="3680651" y="1198913"/>
            <a:ext cx="2106371" cy="3796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867" dirty="0">
                <a:latin typeface="Amazon Ember" panose="020B0603020204020204" pitchFamily="34" charset="0"/>
                <a:ea typeface="Amazon Ember" panose="020B0603020204020204" pitchFamily="34" charset="0"/>
                <a:cs typeface="Amazon Ember" panose="020B0603020204020204" pitchFamily="34" charset="0"/>
              </a:rPr>
              <a:t>User or system</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descr="EBS-Volum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279" y="5345669"/>
            <a:ext cx="592397" cy="592397"/>
          </a:xfrm>
          <a:prstGeom prst="rect">
            <a:avLst/>
          </a:prstGeom>
        </p:spPr>
      </p:pic>
      <p:pic>
        <p:nvPicPr>
          <p:cNvPr id="36" name="Picture 35" descr="EBS-Volum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3718" y="5343215"/>
            <a:ext cx="592397" cy="592397"/>
          </a:xfrm>
          <a:prstGeom prst="rect">
            <a:avLst/>
          </a:prstGeom>
        </p:spPr>
      </p:pic>
      <p:cxnSp>
        <p:nvCxnSpPr>
          <p:cNvPr id="37" name="Straight Arrow Connector 36"/>
          <p:cNvCxnSpPr/>
          <p:nvPr/>
        </p:nvCxnSpPr>
        <p:spPr>
          <a:xfrm flipH="1">
            <a:off x="4674158" y="1609282"/>
            <a:ext cx="4623" cy="760799"/>
          </a:xfrm>
          <a:prstGeom prst="straightConnector1">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1" name="Picture 40" descr="Route-53-Hosted-Zon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2286" y="2273366"/>
            <a:ext cx="1027968" cy="1027968"/>
          </a:xfrm>
          <a:prstGeom prst="rect">
            <a:avLst/>
          </a:prstGeom>
        </p:spPr>
      </p:pic>
      <p:cxnSp>
        <p:nvCxnSpPr>
          <p:cNvPr id="32" name="Straight Arrow Connector 31"/>
          <p:cNvCxnSpPr/>
          <p:nvPr/>
        </p:nvCxnSpPr>
        <p:spPr>
          <a:xfrm>
            <a:off x="5043665" y="2692274"/>
            <a:ext cx="1927489"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2918328" y="2717750"/>
            <a:ext cx="1458904" cy="5631"/>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42" name="Right Brace 41"/>
          <p:cNvSpPr/>
          <p:nvPr/>
        </p:nvSpPr>
        <p:spPr>
          <a:xfrm rot="10800000" flipH="1">
            <a:off x="8334867" y="2300433"/>
            <a:ext cx="309512" cy="3622965"/>
          </a:xfrm>
          <a:prstGeom prst="rightBrace">
            <a:avLst>
              <a:gd name="adj1" fmla="val 0"/>
              <a:gd name="adj2" fmla="val 50000"/>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p:cNvSpPr txBox="1"/>
          <p:nvPr/>
        </p:nvSpPr>
        <p:spPr>
          <a:xfrm>
            <a:off x="8720054" y="3913185"/>
            <a:ext cx="1882613" cy="379656"/>
          </a:xfrm>
          <a:prstGeom prst="rect">
            <a:avLst/>
          </a:prstGeom>
          <a:noFill/>
        </p:spPr>
        <p:txBody>
          <a:bodyPr wrap="square" rtlCol="0">
            <a:spAutoFit/>
          </a:bodyPr>
          <a:lstStyle/>
          <a:p>
            <a:r>
              <a:rPr lang="en-GB" sz="1867" dirty="0">
                <a:latin typeface="Amazon Ember" panose="020B0603020204020204" pitchFamily="34" charset="0"/>
                <a:ea typeface="Amazon Ember" panose="020B0603020204020204" pitchFamily="34" charset="0"/>
                <a:cs typeface="Amazon Ember" panose="020B0603020204020204" pitchFamily="34" charset="0"/>
              </a:rPr>
              <a:t>Full capacity</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1210" y="1332699"/>
            <a:ext cx="457200" cy="457200"/>
          </a:xfrm>
          <a:prstGeom prst="rect">
            <a:avLst/>
          </a:prstGeom>
        </p:spPr>
      </p:pic>
    </p:spTree>
    <p:custDataLst>
      <p:tags r:id="rId1"/>
    </p:custDataLst>
    <p:extLst>
      <p:ext uri="{BB962C8B-B14F-4D97-AF65-F5344CB8AC3E}">
        <p14:creationId xmlns:p14="http://schemas.microsoft.com/office/powerpoint/2010/main" val="353734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Multi-Site Active-Active</a:t>
            </a:r>
          </a:p>
        </p:txBody>
      </p:sp>
      <p:sp>
        <p:nvSpPr>
          <p:cNvPr id="3" name="Content Placeholder 2"/>
          <p:cNvSpPr>
            <a:spLocks noGrp="1"/>
          </p:cNvSpPr>
          <p:nvPr>
            <p:ph idx="1"/>
          </p:nvPr>
        </p:nvSpPr>
        <p:spPr/>
        <p:txBody>
          <a:bodyPr vert="horz" lIns="91440" tIns="45720" rIns="91440" bIns="45720" rtlCol="0">
            <a:noAutofit/>
          </a:bodyPr>
          <a:lstStyle/>
          <a:p>
            <a:pPr marL="0" indent="0">
              <a:spcBef>
                <a:spcPts val="1200"/>
              </a:spcBef>
              <a:buNone/>
            </a:pPr>
            <a:r>
              <a:rPr lang="en-US" dirty="0"/>
              <a:t>Advantage</a:t>
            </a:r>
          </a:p>
          <a:p>
            <a:pPr marL="609585" lvl="1">
              <a:spcBef>
                <a:spcPts val="1200"/>
              </a:spcBef>
              <a:buClr>
                <a:schemeClr val="bg2">
                  <a:lumMod val="10000"/>
                </a:schemeClr>
              </a:buClr>
            </a:pPr>
            <a:r>
              <a:rPr lang="en-US" dirty="0"/>
              <a:t>Can take all production load at any moment.</a:t>
            </a:r>
          </a:p>
          <a:p>
            <a:pPr marL="0" indent="0">
              <a:spcBef>
                <a:spcPts val="1200"/>
              </a:spcBef>
              <a:buNone/>
            </a:pPr>
            <a:r>
              <a:rPr lang="en-US" dirty="0"/>
              <a:t>Preparation</a:t>
            </a:r>
          </a:p>
          <a:p>
            <a:pPr marL="609585" lvl="1">
              <a:spcBef>
                <a:spcPts val="1200"/>
              </a:spcBef>
              <a:buClr>
                <a:schemeClr val="bg2">
                  <a:lumMod val="10000"/>
                </a:schemeClr>
              </a:buClr>
            </a:pPr>
            <a:r>
              <a:rPr lang="en-US" dirty="0"/>
              <a:t>Similar to Low-Capacity Standby.</a:t>
            </a:r>
          </a:p>
          <a:p>
            <a:pPr marL="609585" lvl="1">
              <a:spcBef>
                <a:spcPts val="1200"/>
              </a:spcBef>
              <a:buClr>
                <a:schemeClr val="bg2">
                  <a:lumMod val="10000"/>
                </a:schemeClr>
              </a:buClr>
            </a:pPr>
            <a:r>
              <a:rPr lang="en-US" dirty="0"/>
              <a:t>Fully scaling in/out with production load.</a:t>
            </a:r>
          </a:p>
          <a:p>
            <a:pPr marL="0" indent="0">
              <a:spcBef>
                <a:spcPts val="1200"/>
              </a:spcBef>
              <a:buNone/>
            </a:pPr>
            <a:r>
              <a:rPr lang="en-US" dirty="0"/>
              <a:t>In Case of Disaster</a:t>
            </a:r>
          </a:p>
          <a:p>
            <a:pPr marL="609585" lvl="1">
              <a:spcBef>
                <a:spcPts val="1200"/>
              </a:spcBef>
              <a:buClr>
                <a:schemeClr val="bg2">
                  <a:lumMod val="10000"/>
                </a:schemeClr>
              </a:buClr>
            </a:pPr>
            <a:r>
              <a:rPr lang="en-US" dirty="0"/>
              <a:t>Immediately fail over all production load.</a:t>
            </a:r>
          </a:p>
          <a:p>
            <a:pPr marL="0" indent="0">
              <a:spcBef>
                <a:spcPts val="1200"/>
              </a:spcBef>
              <a:buNone/>
            </a:pPr>
            <a:r>
              <a:rPr lang="en-US" dirty="0"/>
              <a:t>Objectives</a:t>
            </a:r>
          </a:p>
          <a:p>
            <a:pPr marL="609585" lvl="1">
              <a:spcBef>
                <a:spcPts val="12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RTO: </a:t>
            </a:r>
            <a:r>
              <a:rPr lang="en-US" dirty="0"/>
              <a:t>as long as it takes to fail over.</a:t>
            </a:r>
          </a:p>
          <a:p>
            <a:pPr marL="609585" lvl="1">
              <a:spcBef>
                <a:spcPts val="12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RPO: </a:t>
            </a:r>
            <a:r>
              <a:rPr lang="en-US" dirty="0"/>
              <a:t>depends on replication type.</a:t>
            </a:r>
          </a:p>
        </p:txBody>
      </p:sp>
    </p:spTree>
    <p:custDataLst>
      <p:tags r:id="rId1"/>
    </p:custDataLst>
    <p:extLst>
      <p:ext uri="{BB962C8B-B14F-4D97-AF65-F5344CB8AC3E}">
        <p14:creationId xmlns:p14="http://schemas.microsoft.com/office/powerpoint/2010/main" val="261110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Being Prepared</a:t>
            </a:r>
          </a:p>
        </p:txBody>
      </p:sp>
      <p:sp>
        <p:nvSpPr>
          <p:cNvPr id="3" name="Content Placeholder 2"/>
          <p:cNvSpPr>
            <a:spLocks noGrp="1"/>
          </p:cNvSpPr>
          <p:nvPr>
            <p:ph idx="1"/>
          </p:nvPr>
        </p:nvSpPr>
        <p:spPr/>
        <p:txBody>
          <a:bodyPr vert="horz" lIns="91440" tIns="45720" rIns="91440" bIns="45720" rtlCol="0">
            <a:noAutofit/>
          </a:bodyPr>
          <a:lstStyle/>
          <a:p>
            <a:pPr marL="0" indent="0">
              <a:spcBef>
                <a:spcPts val="1200"/>
              </a:spcBef>
              <a:buNone/>
            </a:pPr>
            <a:r>
              <a:rPr lang="en-US" dirty="0"/>
              <a:t>Start simple and work your way up</a:t>
            </a:r>
          </a:p>
          <a:p>
            <a:pPr marL="609585" lvl="1">
              <a:spcBef>
                <a:spcPts val="1200"/>
              </a:spcBef>
              <a:buClr>
                <a:schemeClr val="bg2">
                  <a:lumMod val="10000"/>
                </a:schemeClr>
              </a:buClr>
            </a:pPr>
            <a:r>
              <a:rPr lang="en-US" dirty="0"/>
              <a:t>Backups in AWS as a first step.</a:t>
            </a:r>
          </a:p>
          <a:p>
            <a:pPr marL="609585" lvl="1">
              <a:spcBef>
                <a:spcPts val="1200"/>
              </a:spcBef>
              <a:buClr>
                <a:schemeClr val="bg2">
                  <a:lumMod val="10000"/>
                </a:schemeClr>
              </a:buClr>
            </a:pPr>
            <a:r>
              <a:rPr lang="en-US" dirty="0"/>
              <a:t>Incrementally improve RTO or RPO as a continuous effort.</a:t>
            </a:r>
          </a:p>
          <a:p>
            <a:pPr marL="0" indent="0">
              <a:spcBef>
                <a:spcPts val="1200"/>
              </a:spcBef>
              <a:buNone/>
            </a:pPr>
            <a:endParaRPr lang="en-US" sz="1000" dirty="0"/>
          </a:p>
          <a:p>
            <a:pPr marL="0" indent="0">
              <a:spcBef>
                <a:spcPts val="1200"/>
              </a:spcBef>
              <a:buNone/>
            </a:pPr>
            <a:r>
              <a:rPr lang="en-US" dirty="0"/>
              <a:t>Check for any software licensing issues.</a:t>
            </a:r>
          </a:p>
          <a:p>
            <a:pPr marL="0" indent="0">
              <a:spcBef>
                <a:spcPts val="1200"/>
              </a:spcBef>
              <a:buNone/>
            </a:pPr>
            <a:endParaRPr lang="en-US" sz="1000" dirty="0"/>
          </a:p>
          <a:p>
            <a:pPr marL="0" indent="0">
              <a:spcBef>
                <a:spcPts val="1200"/>
              </a:spcBef>
              <a:buNone/>
            </a:pPr>
            <a:r>
              <a:rPr lang="en-US" dirty="0"/>
              <a:t>Exercise your DR Solution</a:t>
            </a:r>
          </a:p>
          <a:p>
            <a:pPr marL="609585" lvl="1">
              <a:spcBef>
                <a:spcPts val="1200"/>
              </a:spcBef>
              <a:buClr>
                <a:schemeClr val="bg2">
                  <a:lumMod val="10000"/>
                </a:schemeClr>
              </a:buClr>
            </a:pPr>
            <a:r>
              <a:rPr lang="en-US" dirty="0"/>
              <a:t>Practice "Game Day" exercises.</a:t>
            </a:r>
          </a:p>
          <a:p>
            <a:pPr marL="609585" lvl="1">
              <a:spcBef>
                <a:spcPts val="1200"/>
              </a:spcBef>
              <a:buClr>
                <a:schemeClr val="bg2">
                  <a:lumMod val="10000"/>
                </a:schemeClr>
              </a:buClr>
            </a:pPr>
            <a:r>
              <a:rPr lang="en-US" dirty="0"/>
              <a:t>Ensure backups, snapshots, AMIs, etc. are working.</a:t>
            </a:r>
          </a:p>
          <a:p>
            <a:pPr marL="609585" lvl="1">
              <a:spcBef>
                <a:spcPts val="1200"/>
              </a:spcBef>
              <a:buClr>
                <a:schemeClr val="bg2">
                  <a:lumMod val="10000"/>
                </a:schemeClr>
              </a:buClr>
            </a:pPr>
            <a:r>
              <a:rPr lang="en-US" dirty="0"/>
              <a:t>Monitor your infrastructure.</a:t>
            </a:r>
          </a:p>
          <a:p>
            <a:pPr marL="0" indent="0">
              <a:spcBef>
                <a:spcPts val="1200"/>
              </a:spcBef>
              <a:buNone/>
            </a:pPr>
            <a:endParaRPr lang="en-US" dirty="0"/>
          </a:p>
        </p:txBody>
      </p:sp>
    </p:spTree>
    <p:custDataLst>
      <p:tags r:id="rId1"/>
    </p:custDataLst>
    <p:extLst>
      <p:ext uri="{BB962C8B-B14F-4D97-AF65-F5344CB8AC3E}">
        <p14:creationId xmlns:p14="http://schemas.microsoft.com/office/powerpoint/2010/main" val="417828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dirty="0"/>
              <a:t>Advantages of Disaster Recovery with AWS</a:t>
            </a:r>
          </a:p>
        </p:txBody>
      </p:sp>
      <p:sp>
        <p:nvSpPr>
          <p:cNvPr id="3" name="Content Placeholder 2"/>
          <p:cNvSpPr>
            <a:spLocks noGrp="1"/>
          </p:cNvSpPr>
          <p:nvPr>
            <p:ph idx="1"/>
          </p:nvPr>
        </p:nvSpPr>
        <p:spPr/>
        <p:txBody>
          <a:bodyPr>
            <a:noAutofit/>
          </a:bodyPr>
          <a:lstStyle/>
          <a:p>
            <a:pPr marL="380990" lvl="1">
              <a:lnSpc>
                <a:spcPct val="110000"/>
              </a:lnSpc>
              <a:spcBef>
                <a:spcPts val="1200"/>
              </a:spcBef>
            </a:pPr>
            <a:r>
              <a:rPr lang="en-US" sz="2800" dirty="0"/>
              <a:t>Various building blocks available.</a:t>
            </a:r>
            <a:endParaRPr lang="en-US" sz="1400" dirty="0"/>
          </a:p>
          <a:p>
            <a:pPr marL="380990" lvl="1">
              <a:lnSpc>
                <a:spcPct val="110000"/>
              </a:lnSpc>
              <a:spcBef>
                <a:spcPts val="1200"/>
              </a:spcBef>
            </a:pPr>
            <a:r>
              <a:rPr lang="en-US" sz="2800" dirty="0"/>
              <a:t>Fine control over cost vs. RTO or RPO tradeoffs.</a:t>
            </a:r>
          </a:p>
          <a:p>
            <a:pPr marL="380990" lvl="1">
              <a:lnSpc>
                <a:spcPct val="110000"/>
              </a:lnSpc>
              <a:spcBef>
                <a:spcPts val="1200"/>
              </a:spcBef>
            </a:pPr>
            <a:r>
              <a:rPr lang="en-US" sz="2800" dirty="0"/>
              <a:t>Ability to easily and effectively test your DR plan.</a:t>
            </a:r>
          </a:p>
          <a:p>
            <a:pPr marL="380990" lvl="1">
              <a:lnSpc>
                <a:spcPct val="110000"/>
              </a:lnSpc>
              <a:spcBef>
                <a:spcPts val="1200"/>
              </a:spcBef>
            </a:pPr>
            <a:r>
              <a:rPr lang="en-US" sz="2800" dirty="0"/>
              <a:t>Availability of multiple locations worldwide.</a:t>
            </a:r>
          </a:p>
          <a:p>
            <a:pPr marL="380990" lvl="1">
              <a:lnSpc>
                <a:spcPct val="110000"/>
              </a:lnSpc>
              <a:spcBef>
                <a:spcPts val="1200"/>
              </a:spcBef>
            </a:pPr>
            <a:r>
              <a:rPr lang="en-US" sz="2800" dirty="0"/>
              <a:t>Managed desktops available. </a:t>
            </a:r>
          </a:p>
          <a:p>
            <a:pPr marL="914377" lvl="2">
              <a:lnSpc>
                <a:spcPct val="110000"/>
              </a:lnSpc>
              <a:spcBef>
                <a:spcPts val="1200"/>
              </a:spcBef>
            </a:pPr>
            <a:r>
              <a:rPr lang="en-US" sz="2400" dirty="0"/>
              <a:t>Amazon WorkSpaces provides a fully managed desktop computing service in the cloud.</a:t>
            </a:r>
          </a:p>
          <a:p>
            <a:pPr marL="380990" lvl="1">
              <a:lnSpc>
                <a:spcPct val="110000"/>
              </a:lnSpc>
              <a:spcBef>
                <a:spcPts val="1200"/>
              </a:spcBef>
            </a:pPr>
            <a:r>
              <a:rPr lang="en-US" sz="2800" dirty="0"/>
              <a:t>Variety of solution providers.</a:t>
            </a:r>
          </a:p>
        </p:txBody>
      </p:sp>
    </p:spTree>
    <p:custDataLst>
      <p:tags r:id="rId1"/>
    </p:custDataLst>
    <p:extLst>
      <p:ext uri="{BB962C8B-B14F-4D97-AF65-F5344CB8AC3E}">
        <p14:creationId xmlns:p14="http://schemas.microsoft.com/office/powerpoint/2010/main" val="1006334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Managed Desktops in the Cloud</a:t>
            </a:r>
          </a:p>
        </p:txBody>
      </p:sp>
      <p:sp>
        <p:nvSpPr>
          <p:cNvPr id="3" name="Content Placeholder 2"/>
          <p:cNvSpPr>
            <a:spLocks noGrp="1"/>
          </p:cNvSpPr>
          <p:nvPr>
            <p:ph idx="1"/>
          </p:nvPr>
        </p:nvSpPr>
        <p:spPr/>
        <p:txBody>
          <a:bodyPr>
            <a:normAutofit/>
          </a:bodyPr>
          <a:lstStyle/>
          <a:p>
            <a:pPr marL="0" indent="0">
              <a:spcBef>
                <a:spcPts val="800"/>
              </a:spcBef>
              <a:buNone/>
            </a:pPr>
            <a:r>
              <a:rPr lang="en-US" b="1" dirty="0">
                <a:latin typeface="Amazon Ember" panose="020B0603020204020204" pitchFamily="34" charset="0"/>
                <a:ea typeface="Amazon Ember" panose="020B0603020204020204" pitchFamily="34" charset="0"/>
                <a:cs typeface="Amazon Ember" panose="020B0603020204020204" pitchFamily="34" charset="0"/>
              </a:rPr>
              <a:t>Amazon WorkSpaces</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t>is a fully managed desktop computing service in the cloud.</a:t>
            </a:r>
          </a:p>
          <a:p>
            <a:pPr marL="0" indent="0">
              <a:spcBef>
                <a:spcPts val="800"/>
              </a:spcBef>
              <a:buNone/>
            </a:pPr>
            <a:r>
              <a:rPr lang="en-US" dirty="0"/>
              <a:t>Key benefits:</a:t>
            </a:r>
          </a:p>
          <a:p>
            <a:pPr marL="914400" lvl="1">
              <a:spcBef>
                <a:spcPts val="800"/>
              </a:spcBef>
            </a:pPr>
            <a:r>
              <a:rPr lang="en-US" dirty="0"/>
              <a:t>Fully managed</a:t>
            </a:r>
          </a:p>
          <a:p>
            <a:pPr marL="914400" lvl="1">
              <a:spcBef>
                <a:spcPts val="800"/>
              </a:spcBef>
            </a:pPr>
            <a:r>
              <a:rPr lang="en-US" dirty="0"/>
              <a:t>Supports multiple devices</a:t>
            </a:r>
          </a:p>
          <a:p>
            <a:pPr marL="914400" lvl="1">
              <a:spcBef>
                <a:spcPts val="800"/>
              </a:spcBef>
            </a:pPr>
            <a:r>
              <a:rPr lang="en-US" dirty="0"/>
              <a:t>Keeps data secure and available</a:t>
            </a:r>
          </a:p>
          <a:p>
            <a:pPr marL="914400" lvl="1">
              <a:spcBef>
                <a:spcPts val="800"/>
              </a:spcBef>
            </a:pPr>
            <a:r>
              <a:rPr lang="en-US" dirty="0"/>
              <a:t>You can choose software and hardware</a:t>
            </a:r>
          </a:p>
          <a:p>
            <a:pPr marL="914400" lvl="1">
              <a:spcBef>
                <a:spcPts val="800"/>
              </a:spcBef>
            </a:pPr>
            <a:r>
              <a:rPr lang="en-US" dirty="0"/>
              <a:t>Monthly and hourly billing options</a:t>
            </a:r>
          </a:p>
          <a:p>
            <a:pPr marL="914400" lvl="1">
              <a:spcBef>
                <a:spcPts val="800"/>
              </a:spcBef>
            </a:pPr>
            <a:r>
              <a:rPr lang="en-US" dirty="0"/>
              <a:t>Corporate directory integration</a:t>
            </a:r>
          </a:p>
          <a:p>
            <a:pPr marL="914400" lvl="1">
              <a:spcBef>
                <a:spcPts val="800"/>
              </a:spcBef>
            </a:pPr>
            <a:r>
              <a:rPr lang="en-US" dirty="0"/>
              <a:t>Supports tagging</a:t>
            </a:r>
          </a:p>
        </p:txBody>
      </p:sp>
      <p:pic>
        <p:nvPicPr>
          <p:cNvPr id="5" name="Picture 4"/>
          <p:cNvPicPr>
            <a:picLocks noChangeAspect="1" noChangeArrowheads="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8501444" y="3916178"/>
            <a:ext cx="935565" cy="727271"/>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12700" cap="flat">
                <a:solidFill>
                  <a:srgbClr val="000000"/>
                </a:solidFill>
                <a:miter lim="800000"/>
                <a:headEnd/>
                <a:tailEnd/>
              </a14:hiddenLine>
            </a:ext>
          </a:extLst>
        </p:spPr>
      </p:pic>
      <p:pic>
        <p:nvPicPr>
          <p:cNvPr id="6"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36543" y="2512741"/>
            <a:ext cx="1319623" cy="1332712"/>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12700" cap="flat">
                <a:solidFill>
                  <a:srgbClr val="000000"/>
                </a:solidFill>
                <a:miter lim="800000"/>
                <a:headEnd/>
                <a:tailEnd/>
              </a14:hiddenLine>
            </a:ext>
          </a:extLst>
        </p:spPr>
      </p:pic>
      <p:pic>
        <p:nvPicPr>
          <p:cNvPr id="7" name="Picture 6"/>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36543" y="4061326"/>
            <a:ext cx="1854200" cy="1457433"/>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12700" cap="flat">
                <a:solidFill>
                  <a:srgbClr val="000000"/>
                </a:solidFill>
                <a:miter lim="800000"/>
                <a:headEnd/>
                <a:tailEnd/>
              </a14:hiddenLine>
            </a:ext>
          </a:extLst>
        </p:spPr>
      </p:pic>
      <p:pic>
        <p:nvPicPr>
          <p:cNvPr id="8" name="Picture 7"/>
          <p:cNvPicPr>
            <a:picLocks noChangeAspect="1"/>
          </p:cNvPicPr>
          <p:nvPr/>
        </p:nvPicPr>
        <p:blipFill>
          <a:blip r:embed="rId7"/>
          <a:stretch>
            <a:fillRect/>
          </a:stretch>
        </p:blipFill>
        <p:spPr>
          <a:xfrm>
            <a:off x="11236849" y="5871083"/>
            <a:ext cx="708520" cy="807960"/>
          </a:xfrm>
          <a:prstGeom prst="rect">
            <a:avLst/>
          </a:prstGeom>
        </p:spPr>
      </p:pic>
    </p:spTree>
    <p:custDataLst>
      <p:tags r:id="rId1"/>
    </p:custDataLst>
    <p:extLst>
      <p:ext uri="{BB962C8B-B14F-4D97-AF65-F5344CB8AC3E}">
        <p14:creationId xmlns:p14="http://schemas.microsoft.com/office/powerpoint/2010/main" val="549892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242" y="2069667"/>
            <a:ext cx="11095836" cy="2276400"/>
          </a:xfrm>
        </p:spPr>
        <p:txBody>
          <a:bodyPr>
            <a:noAutofit/>
          </a:bodyPr>
          <a:lstStyle/>
          <a:p>
            <a:r>
              <a:rPr lang="en-US" sz="4800" dirty="0"/>
              <a:t>Exercise: Improve This Architecture</a:t>
            </a:r>
          </a:p>
        </p:txBody>
      </p:sp>
    </p:spTree>
    <p:custDataLst>
      <p:tags r:id="rId1"/>
    </p:custDataLst>
    <p:extLst>
      <p:ext uri="{BB962C8B-B14F-4D97-AF65-F5344CB8AC3E}">
        <p14:creationId xmlns:p14="http://schemas.microsoft.com/office/powerpoint/2010/main" val="3947696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Reliability</a:t>
            </a:r>
          </a:p>
        </p:txBody>
      </p:sp>
      <p:sp>
        <p:nvSpPr>
          <p:cNvPr id="3" name="Content Placeholder 2"/>
          <p:cNvSpPr>
            <a:spLocks noGrp="1"/>
          </p:cNvSpPr>
          <p:nvPr>
            <p:ph idx="1"/>
          </p:nvPr>
        </p:nvSpPr>
        <p:spPr/>
        <p:txBody>
          <a:bodyPr>
            <a:normAutofit/>
          </a:bodyPr>
          <a:lstStyle/>
          <a:p>
            <a:pPr marL="457200" lvl="1">
              <a:spcBef>
                <a:spcPts val="2400"/>
              </a:spcBef>
            </a:pPr>
            <a:r>
              <a:rPr lang="en-US" sz="2800" dirty="0"/>
              <a:t>Your team has just finished forklifting an application into the cloud.  Due to a previous failure of the system, your CTO requests a Well-Architected review of the system.</a:t>
            </a:r>
          </a:p>
          <a:p>
            <a:pPr marL="457200" lvl="1">
              <a:spcBef>
                <a:spcPts val="2400"/>
              </a:spcBef>
            </a:pPr>
            <a:r>
              <a:rPr lang="en-US" sz="2800" dirty="0"/>
              <a:t>Review the sample diagram and ask questions to identify where improvements can be made to increase the reliability of the system.</a:t>
            </a:r>
          </a:p>
          <a:p>
            <a:pPr marL="457200" lvl="1">
              <a:spcBef>
                <a:spcPts val="2400"/>
              </a:spcBef>
            </a:pPr>
            <a:r>
              <a:rPr lang="en-US" sz="2800" dirty="0"/>
              <a:t>Recommend reliability enhancements in accordance with the Well-Architected Reliability pillar.</a:t>
            </a:r>
          </a:p>
          <a:p>
            <a:pPr lvl="1">
              <a:spcBef>
                <a:spcPts val="2400"/>
              </a:spcBef>
            </a:pPr>
            <a:endParaRPr lang="en-US" sz="2800" dirty="0"/>
          </a:p>
        </p:txBody>
      </p:sp>
    </p:spTree>
    <p:custDataLst>
      <p:tags r:id="rId1"/>
    </p:custDataLst>
    <p:extLst>
      <p:ext uri="{BB962C8B-B14F-4D97-AF65-F5344CB8AC3E}">
        <p14:creationId xmlns:p14="http://schemas.microsoft.com/office/powerpoint/2010/main" val="200150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descr=" 8"/>
          <p:cNvSpPr/>
          <p:nvPr/>
        </p:nvSpPr>
        <p:spPr>
          <a:xfrm>
            <a:off x="911197" y="1482320"/>
            <a:ext cx="8939944" cy="4859672"/>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descr=" 9"/>
          <p:cNvSpPr/>
          <p:nvPr/>
        </p:nvSpPr>
        <p:spPr>
          <a:xfrm>
            <a:off x="2501861" y="1923755"/>
            <a:ext cx="6938092" cy="3944103"/>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741" y="1582987"/>
            <a:ext cx="798895" cy="521500"/>
          </a:xfrm>
          <a:prstGeom prst="rect">
            <a:avLst/>
          </a:prstGeom>
        </p:spPr>
      </p:pic>
      <p:pic>
        <p:nvPicPr>
          <p:cNvPr id="28" name="Picture 27" descr="RDS-DB-Instace-tandby-Multi-AZ-.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8402" y="4330040"/>
            <a:ext cx="836484" cy="700077"/>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5065" y="4115059"/>
            <a:ext cx="579395" cy="607431"/>
          </a:xfrm>
          <a:prstGeom prst="rect">
            <a:avLst/>
          </a:prstGeom>
        </p:spPr>
      </p:pic>
      <p:sp>
        <p:nvSpPr>
          <p:cNvPr id="30" name="Rounded Rectangle 29"/>
          <p:cNvSpPr/>
          <p:nvPr/>
        </p:nvSpPr>
        <p:spPr>
          <a:xfrm>
            <a:off x="2903300" y="2346982"/>
            <a:ext cx="5254723" cy="144784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11"/>
          <p:cNvSpPr txBox="1"/>
          <p:nvPr/>
        </p:nvSpPr>
        <p:spPr>
          <a:xfrm>
            <a:off x="2706624" y="3733132"/>
            <a:ext cx="1896555"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32" name="Rounded Rectangle 31"/>
          <p:cNvSpPr/>
          <p:nvPr/>
        </p:nvSpPr>
        <p:spPr>
          <a:xfrm>
            <a:off x="2868185" y="4132438"/>
            <a:ext cx="5254723" cy="144784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11"/>
          <p:cNvSpPr txBox="1"/>
          <p:nvPr/>
        </p:nvSpPr>
        <p:spPr>
          <a:xfrm>
            <a:off x="2706624" y="5518416"/>
            <a:ext cx="1896555"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sp>
        <p:nvSpPr>
          <p:cNvPr id="2" name="TextBox 1"/>
          <p:cNvSpPr txBox="1"/>
          <p:nvPr/>
        </p:nvSpPr>
        <p:spPr>
          <a:xfrm>
            <a:off x="3287034" y="3222693"/>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RDS Master</a:t>
            </a:r>
          </a:p>
        </p:txBody>
      </p:sp>
      <p:sp>
        <p:nvSpPr>
          <p:cNvPr id="34" name="TextBox 33"/>
          <p:cNvSpPr txBox="1"/>
          <p:nvPr/>
        </p:nvSpPr>
        <p:spPr>
          <a:xfrm>
            <a:off x="3251290" y="5036615"/>
            <a:ext cx="1382743"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RDS Standby</a:t>
            </a:r>
          </a:p>
        </p:txBody>
      </p:sp>
      <p:sp>
        <p:nvSpPr>
          <p:cNvPr id="35" name="TextBox 34"/>
          <p:cNvSpPr txBox="1"/>
          <p:nvPr/>
        </p:nvSpPr>
        <p:spPr>
          <a:xfrm>
            <a:off x="5495547" y="3222693"/>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Web Server</a:t>
            </a:r>
          </a:p>
        </p:txBody>
      </p:sp>
      <p:cxnSp>
        <p:nvCxnSpPr>
          <p:cNvPr id="48" name="Straight Connector 47"/>
          <p:cNvCxnSpPr/>
          <p:nvPr/>
        </p:nvCxnSpPr>
        <p:spPr>
          <a:xfrm>
            <a:off x="9744460" y="4431832"/>
            <a:ext cx="876437" cy="0"/>
          </a:xfrm>
          <a:prstGeom prst="line">
            <a:avLst/>
          </a:prstGeom>
        </p:spPr>
        <p:style>
          <a:lnRef idx="2">
            <a:schemeClr val="dk1"/>
          </a:lnRef>
          <a:fillRef idx="0">
            <a:schemeClr val="dk1"/>
          </a:fillRef>
          <a:effectRef idx="1">
            <a:schemeClr val="dk1"/>
          </a:effectRef>
          <a:fontRef idx="minor">
            <a:schemeClr val="tx1"/>
          </a:fontRef>
        </p:style>
      </p:cxnSp>
      <p:pic>
        <p:nvPicPr>
          <p:cNvPr id="44" name="Picture 43" descr="Interne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2684" y="3830386"/>
            <a:ext cx="1081116" cy="1202897"/>
          </a:xfrm>
          <a:prstGeom prst="rect">
            <a:avLst/>
          </a:prstGeom>
        </p:spPr>
      </p:pic>
      <p:sp>
        <p:nvSpPr>
          <p:cNvPr id="45" name="TextBox 44"/>
          <p:cNvSpPr txBox="1"/>
          <p:nvPr/>
        </p:nvSpPr>
        <p:spPr>
          <a:xfrm>
            <a:off x="9030942" y="4682716"/>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IGW</a:t>
            </a:r>
          </a:p>
        </p:txBody>
      </p:sp>
      <p:pic>
        <p:nvPicPr>
          <p:cNvPr id="47" name="Picture 46" descr="EC2-Instanc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03177" y="2517580"/>
            <a:ext cx="731520" cy="731520"/>
          </a:xfrm>
          <a:prstGeom prst="rect">
            <a:avLst/>
          </a:prstGeom>
        </p:spPr>
      </p:pic>
      <p:grpSp>
        <p:nvGrpSpPr>
          <p:cNvPr id="50" name="Group 21"/>
          <p:cNvGrpSpPr>
            <a:grpSpLocks/>
          </p:cNvGrpSpPr>
          <p:nvPr/>
        </p:nvGrpSpPr>
        <p:grpSpPr bwMode="auto">
          <a:xfrm>
            <a:off x="4543812" y="2494045"/>
            <a:ext cx="859899" cy="763683"/>
            <a:chOff x="545458" y="4783771"/>
            <a:chExt cx="2293787" cy="1733798"/>
          </a:xfrm>
        </p:grpSpPr>
        <p:sp>
          <p:nvSpPr>
            <p:cNvPr id="51" name="Rounded Rectangle 50"/>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ounded Rectangle 51"/>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54" name="Picture 53" descr="EC2-Instanc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37439" y="2514423"/>
            <a:ext cx="731520" cy="731520"/>
          </a:xfrm>
          <a:prstGeom prst="rect">
            <a:avLst/>
          </a:prstGeom>
        </p:spPr>
      </p:pic>
      <p:grpSp>
        <p:nvGrpSpPr>
          <p:cNvPr id="55" name="Group 21"/>
          <p:cNvGrpSpPr>
            <a:grpSpLocks/>
          </p:cNvGrpSpPr>
          <p:nvPr/>
        </p:nvGrpSpPr>
        <p:grpSpPr bwMode="auto">
          <a:xfrm>
            <a:off x="5678072" y="2490887"/>
            <a:ext cx="859899" cy="763683"/>
            <a:chOff x="545458" y="4783771"/>
            <a:chExt cx="2293787" cy="1733798"/>
          </a:xfrm>
        </p:grpSpPr>
        <p:sp>
          <p:nvSpPr>
            <p:cNvPr id="56" name="Rounded Rectangle 55"/>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Rounded Rectangle 56"/>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58" name="Picture 57" descr="EC2-Instanc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0397" y="2514423"/>
            <a:ext cx="731520" cy="731520"/>
          </a:xfrm>
          <a:prstGeom prst="rect">
            <a:avLst/>
          </a:prstGeom>
        </p:spPr>
      </p:pic>
      <p:grpSp>
        <p:nvGrpSpPr>
          <p:cNvPr id="59" name="Group 21"/>
          <p:cNvGrpSpPr>
            <a:grpSpLocks/>
          </p:cNvGrpSpPr>
          <p:nvPr/>
        </p:nvGrpSpPr>
        <p:grpSpPr bwMode="auto">
          <a:xfrm>
            <a:off x="6811032" y="2490887"/>
            <a:ext cx="859899" cy="763683"/>
            <a:chOff x="545458" y="4783771"/>
            <a:chExt cx="2293787" cy="1733798"/>
          </a:xfrm>
        </p:grpSpPr>
        <p:sp>
          <p:nvSpPr>
            <p:cNvPr id="60" name="Rounded Rectangle 59"/>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Rounded Rectangle 60"/>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62" name="Picture 61" descr="RDS-DB-Instac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20025" y="2529471"/>
            <a:ext cx="742951" cy="742951"/>
          </a:xfrm>
          <a:prstGeom prst="rect">
            <a:avLst/>
          </a:prstGeom>
        </p:spPr>
      </p:pic>
      <p:grpSp>
        <p:nvGrpSpPr>
          <p:cNvPr id="63" name="Group 21"/>
          <p:cNvGrpSpPr>
            <a:grpSpLocks/>
          </p:cNvGrpSpPr>
          <p:nvPr/>
        </p:nvGrpSpPr>
        <p:grpSpPr bwMode="auto">
          <a:xfrm>
            <a:off x="3523847" y="2486563"/>
            <a:ext cx="745845" cy="761720"/>
            <a:chOff x="545458" y="4783771"/>
            <a:chExt cx="2293787" cy="1733798"/>
          </a:xfrm>
        </p:grpSpPr>
        <p:sp>
          <p:nvSpPr>
            <p:cNvPr id="64" name="Rounded Rectangle 63"/>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Rounded Rectangle 64"/>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66" name="TextBox 65"/>
          <p:cNvSpPr txBox="1"/>
          <p:nvPr/>
        </p:nvSpPr>
        <p:spPr>
          <a:xfrm>
            <a:off x="4388843" y="3222692"/>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App Server</a:t>
            </a:r>
          </a:p>
        </p:txBody>
      </p:sp>
      <p:sp>
        <p:nvSpPr>
          <p:cNvPr id="67" name="TextBox 66"/>
          <p:cNvSpPr txBox="1"/>
          <p:nvPr/>
        </p:nvSpPr>
        <p:spPr>
          <a:xfrm>
            <a:off x="6640368" y="3222693"/>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Bastion Host</a:t>
            </a:r>
          </a:p>
        </p:txBody>
      </p:sp>
      <p:sp>
        <p:nvSpPr>
          <p:cNvPr id="68" name="TextBox 67"/>
          <p:cNvSpPr txBox="1"/>
          <p:nvPr/>
        </p:nvSpPr>
        <p:spPr>
          <a:xfrm>
            <a:off x="5498444" y="5026363"/>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Web Server</a:t>
            </a:r>
          </a:p>
        </p:txBody>
      </p:sp>
      <p:pic>
        <p:nvPicPr>
          <p:cNvPr id="69" name="Picture 68" descr="EC2-Instanc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06076" y="4321251"/>
            <a:ext cx="731520" cy="731520"/>
          </a:xfrm>
          <a:prstGeom prst="rect">
            <a:avLst/>
          </a:prstGeom>
        </p:spPr>
      </p:pic>
      <p:grpSp>
        <p:nvGrpSpPr>
          <p:cNvPr id="70" name="Group 21"/>
          <p:cNvGrpSpPr>
            <a:grpSpLocks/>
          </p:cNvGrpSpPr>
          <p:nvPr/>
        </p:nvGrpSpPr>
        <p:grpSpPr bwMode="auto">
          <a:xfrm>
            <a:off x="4546709" y="4297715"/>
            <a:ext cx="859899" cy="763683"/>
            <a:chOff x="545458" y="4783771"/>
            <a:chExt cx="2293787" cy="1733798"/>
          </a:xfrm>
        </p:grpSpPr>
        <p:sp>
          <p:nvSpPr>
            <p:cNvPr id="71" name="Rounded Rectangle 70"/>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Rounded Rectangle 71"/>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73" name="Picture 72" descr="EC2-Instanc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40337" y="4318092"/>
            <a:ext cx="731520" cy="731520"/>
          </a:xfrm>
          <a:prstGeom prst="rect">
            <a:avLst/>
          </a:prstGeom>
        </p:spPr>
      </p:pic>
      <p:grpSp>
        <p:nvGrpSpPr>
          <p:cNvPr id="74" name="Group 21"/>
          <p:cNvGrpSpPr>
            <a:grpSpLocks/>
          </p:cNvGrpSpPr>
          <p:nvPr/>
        </p:nvGrpSpPr>
        <p:grpSpPr bwMode="auto">
          <a:xfrm>
            <a:off x="5680971" y="4294557"/>
            <a:ext cx="859899" cy="763683"/>
            <a:chOff x="545458" y="4783771"/>
            <a:chExt cx="2293787" cy="1733798"/>
          </a:xfrm>
        </p:grpSpPr>
        <p:sp>
          <p:nvSpPr>
            <p:cNvPr id="75" name="Rounded Rectangle 7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Rounded Rectangle 7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77" name="Picture 76" descr="EC2-Instanc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3296" y="4318092"/>
            <a:ext cx="731520" cy="731520"/>
          </a:xfrm>
          <a:prstGeom prst="rect">
            <a:avLst/>
          </a:prstGeom>
        </p:spPr>
      </p:pic>
      <p:grpSp>
        <p:nvGrpSpPr>
          <p:cNvPr id="78" name="Group 21"/>
          <p:cNvGrpSpPr>
            <a:grpSpLocks/>
          </p:cNvGrpSpPr>
          <p:nvPr/>
        </p:nvGrpSpPr>
        <p:grpSpPr bwMode="auto">
          <a:xfrm>
            <a:off x="6813929" y="4294557"/>
            <a:ext cx="859899" cy="763683"/>
            <a:chOff x="545458" y="4783771"/>
            <a:chExt cx="2293787" cy="1733798"/>
          </a:xfrm>
        </p:grpSpPr>
        <p:sp>
          <p:nvSpPr>
            <p:cNvPr id="79" name="Rounded Rectangle 78"/>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Rounded Rectangle 79"/>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1" name="TextBox 80"/>
          <p:cNvSpPr txBox="1"/>
          <p:nvPr/>
        </p:nvSpPr>
        <p:spPr>
          <a:xfrm>
            <a:off x="4391742" y="5026363"/>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App Server</a:t>
            </a:r>
          </a:p>
        </p:txBody>
      </p:sp>
      <p:sp>
        <p:nvSpPr>
          <p:cNvPr id="82" name="TextBox 81"/>
          <p:cNvSpPr txBox="1"/>
          <p:nvPr/>
        </p:nvSpPr>
        <p:spPr>
          <a:xfrm>
            <a:off x="6643267" y="5026363"/>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Bastion Host</a:t>
            </a:r>
          </a:p>
        </p:txBody>
      </p:sp>
      <p:grpSp>
        <p:nvGrpSpPr>
          <p:cNvPr id="84" name="Group 21"/>
          <p:cNvGrpSpPr>
            <a:grpSpLocks/>
          </p:cNvGrpSpPr>
          <p:nvPr/>
        </p:nvGrpSpPr>
        <p:grpSpPr bwMode="auto">
          <a:xfrm>
            <a:off x="3536810" y="4296520"/>
            <a:ext cx="745845" cy="761720"/>
            <a:chOff x="545458" y="4783771"/>
            <a:chExt cx="2293787" cy="1733798"/>
          </a:xfrm>
        </p:grpSpPr>
        <p:sp>
          <p:nvSpPr>
            <p:cNvPr id="85" name="Rounded Rectangle 8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Rounded Rectangle 8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3" name="TextBox 37"/>
          <p:cNvSpPr txBox="1">
            <a:spLocks noChangeArrowheads="1"/>
          </p:cNvSpPr>
          <p:nvPr/>
        </p:nvSpPr>
        <p:spPr bwMode="auto">
          <a:xfrm>
            <a:off x="3005290" y="3467247"/>
            <a:ext cx="1457908" cy="261610"/>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89" name="Rounded Rectangle 88"/>
          <p:cNvSpPr/>
          <p:nvPr/>
        </p:nvSpPr>
        <p:spPr>
          <a:xfrm>
            <a:off x="3111506" y="2412384"/>
            <a:ext cx="4870165" cy="1286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0" name="Picture 89"/>
          <p:cNvPicPr>
            <a:picLocks noChangeAspect="1"/>
          </p:cNvPicPr>
          <p:nvPr/>
        </p:nvPicPr>
        <p:blipFill>
          <a:blip r:embed="rId10"/>
          <a:stretch>
            <a:fillRect/>
          </a:stretch>
        </p:blipFill>
        <p:spPr>
          <a:xfrm>
            <a:off x="3257750" y="2283098"/>
            <a:ext cx="215900" cy="241300"/>
          </a:xfrm>
          <a:prstGeom prst="rect">
            <a:avLst/>
          </a:prstGeom>
        </p:spPr>
      </p:pic>
      <p:sp>
        <p:nvSpPr>
          <p:cNvPr id="91" name="TextBox 37"/>
          <p:cNvSpPr txBox="1">
            <a:spLocks noChangeArrowheads="1"/>
          </p:cNvSpPr>
          <p:nvPr/>
        </p:nvSpPr>
        <p:spPr bwMode="auto">
          <a:xfrm>
            <a:off x="3005290" y="5272199"/>
            <a:ext cx="1457908" cy="261610"/>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92" name="Rounded Rectangle 91"/>
          <p:cNvSpPr/>
          <p:nvPr/>
        </p:nvSpPr>
        <p:spPr>
          <a:xfrm>
            <a:off x="3111506" y="4217336"/>
            <a:ext cx="4870165" cy="1286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10"/>
          <a:stretch>
            <a:fillRect/>
          </a:stretch>
        </p:blipFill>
        <p:spPr>
          <a:xfrm>
            <a:off x="3257750" y="4088051"/>
            <a:ext cx="215900" cy="241300"/>
          </a:xfrm>
          <a:prstGeom prst="rect">
            <a:avLst/>
          </a:prstGeom>
        </p:spPr>
      </p:pic>
      <p:sp>
        <p:nvSpPr>
          <p:cNvPr id="87" name="Title 1"/>
          <p:cNvSpPr>
            <a:spLocks noGrp="1"/>
          </p:cNvSpPr>
          <p:nvPr>
            <p:ph type="title"/>
          </p:nvPr>
        </p:nvSpPr>
        <p:spPr/>
        <p:txBody>
          <a:bodyPr/>
          <a:lstStyle/>
          <a:p>
            <a:r>
              <a:rPr lang="en-US" dirty="0"/>
              <a:t>Exercise: Reliability</a:t>
            </a:r>
          </a:p>
        </p:txBody>
      </p:sp>
      <p:pic>
        <p:nvPicPr>
          <p:cNvPr id="88" name="Picture 8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5836" y="1247251"/>
            <a:ext cx="579098" cy="579098"/>
          </a:xfrm>
          <a:prstGeom prst="rect">
            <a:avLst/>
          </a:prstGeom>
        </p:spPr>
      </p:pic>
    </p:spTree>
    <p:custDataLst>
      <p:tags r:id="rId1"/>
    </p:custDataLst>
    <p:extLst>
      <p:ext uri="{BB962C8B-B14F-4D97-AF65-F5344CB8AC3E}">
        <p14:creationId xmlns:p14="http://schemas.microsoft.com/office/powerpoint/2010/main" val="380641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76816" y="924460"/>
            <a:ext cx="11148648" cy="4504314"/>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Upon completion of this module, you will be able to:</a:t>
            </a:r>
          </a:p>
          <a:p>
            <a:pPr marL="682625" lvl="1" indent="-463550" defTabSz="342900">
              <a:lnSpc>
                <a:spcPct val="100000"/>
              </a:lnSpc>
              <a:spcBef>
                <a:spcPts val="0"/>
              </a:spcBef>
              <a:buClr>
                <a:schemeClr val="accent1"/>
              </a:buClr>
              <a:tabLst>
                <a:tab pos="8461375" algn="r"/>
              </a:tabLst>
            </a:pPr>
            <a:r>
              <a:rPr lang="en-US" sz="2800" dirty="0"/>
              <a:t>Describe the ability of a system to recover from infrastructure or service disruptions, dynamically acquire computing resources to meet demand, and mitigate disruptions such as misconfigurations or transient network issues.</a:t>
            </a:r>
          </a:p>
          <a:p>
            <a:pPr marL="682625" lvl="1" indent="-463550" defTabSz="342900">
              <a:lnSpc>
                <a:spcPct val="100000"/>
              </a:lnSpc>
              <a:spcBef>
                <a:spcPts val="0"/>
              </a:spcBef>
              <a:buClr>
                <a:schemeClr val="accent1"/>
              </a:buClr>
              <a:tabLst>
                <a:tab pos="8461375" algn="r"/>
              </a:tabLst>
            </a:pPr>
            <a:endParaRPr lang="en-US" sz="2800" dirty="0"/>
          </a:p>
          <a:p>
            <a:pPr marL="682625" lvl="1" indent="-463550" defTabSz="342900">
              <a:lnSpc>
                <a:spcPct val="100000"/>
              </a:lnSpc>
              <a:spcBef>
                <a:spcPts val="0"/>
              </a:spcBef>
              <a:buClr>
                <a:schemeClr val="accent1"/>
              </a:buClr>
              <a:tabLst>
                <a:tab pos="8461375" algn="r"/>
              </a:tabLst>
            </a:pPr>
            <a:r>
              <a:rPr lang="en-US" sz="2800" dirty="0"/>
              <a:t>Identify the design principles and the best practices of the Reliability pillar.</a:t>
            </a:r>
          </a:p>
        </p:txBody>
      </p:sp>
    </p:spTree>
    <p:extLst>
      <p:ext uri="{BB962C8B-B14F-4D97-AF65-F5344CB8AC3E}">
        <p14:creationId xmlns:p14="http://schemas.microsoft.com/office/powerpoint/2010/main" val="153145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descr=" 8"/>
          <p:cNvSpPr/>
          <p:nvPr/>
        </p:nvSpPr>
        <p:spPr>
          <a:xfrm>
            <a:off x="1025141" y="1496861"/>
            <a:ext cx="8939944" cy="4859672"/>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descr=" 9"/>
          <p:cNvSpPr/>
          <p:nvPr/>
        </p:nvSpPr>
        <p:spPr>
          <a:xfrm>
            <a:off x="1531949" y="1938297"/>
            <a:ext cx="8021947" cy="3944103"/>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803" y="1548970"/>
            <a:ext cx="798895" cy="521500"/>
          </a:xfrm>
          <a:prstGeom prst="rect">
            <a:avLst/>
          </a:prstGeom>
        </p:spPr>
      </p:pic>
      <p:pic>
        <p:nvPicPr>
          <p:cNvPr id="28" name="Picture 27" descr="RDS-DB-Instace-tandby-Multi-AZ-.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395" y="4403860"/>
            <a:ext cx="836484" cy="700077"/>
          </a:xfrm>
          <a:prstGeom prst="rect">
            <a:avLst/>
          </a:prstGeom>
        </p:spPr>
      </p:pic>
      <p:sp>
        <p:nvSpPr>
          <p:cNvPr id="30" name="Rounded Rectangle 29"/>
          <p:cNvSpPr/>
          <p:nvPr/>
        </p:nvSpPr>
        <p:spPr>
          <a:xfrm>
            <a:off x="1733969" y="2361524"/>
            <a:ext cx="7507328" cy="144784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11"/>
          <p:cNvSpPr txBox="1"/>
          <p:nvPr/>
        </p:nvSpPr>
        <p:spPr>
          <a:xfrm>
            <a:off x="1477724" y="3768751"/>
            <a:ext cx="1896555"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32" name="Rounded Rectangle 31"/>
          <p:cNvSpPr/>
          <p:nvPr/>
        </p:nvSpPr>
        <p:spPr>
          <a:xfrm>
            <a:off x="1733970" y="4146980"/>
            <a:ext cx="7507327" cy="144784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11"/>
          <p:cNvSpPr txBox="1"/>
          <p:nvPr/>
        </p:nvSpPr>
        <p:spPr>
          <a:xfrm>
            <a:off x="1729628" y="5569036"/>
            <a:ext cx="1896555"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sp>
        <p:nvSpPr>
          <p:cNvPr id="2" name="TextBox 1"/>
          <p:cNvSpPr txBox="1"/>
          <p:nvPr/>
        </p:nvSpPr>
        <p:spPr>
          <a:xfrm>
            <a:off x="1751027" y="3296513"/>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RDS Master</a:t>
            </a:r>
          </a:p>
        </p:txBody>
      </p:sp>
      <p:sp>
        <p:nvSpPr>
          <p:cNvPr id="34" name="TextBox 33"/>
          <p:cNvSpPr txBox="1"/>
          <p:nvPr/>
        </p:nvSpPr>
        <p:spPr>
          <a:xfrm>
            <a:off x="1734633" y="5120647"/>
            <a:ext cx="1382743"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RDS Standby</a:t>
            </a:r>
          </a:p>
        </p:txBody>
      </p:sp>
      <p:sp>
        <p:nvSpPr>
          <p:cNvPr id="35" name="TextBox 34"/>
          <p:cNvSpPr txBox="1"/>
          <p:nvPr/>
        </p:nvSpPr>
        <p:spPr>
          <a:xfrm>
            <a:off x="6241716" y="3245609"/>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Web Server</a:t>
            </a:r>
          </a:p>
        </p:txBody>
      </p:sp>
      <p:cxnSp>
        <p:nvCxnSpPr>
          <p:cNvPr id="48" name="Straight Connector 47"/>
          <p:cNvCxnSpPr/>
          <p:nvPr/>
        </p:nvCxnSpPr>
        <p:spPr>
          <a:xfrm>
            <a:off x="9858404" y="4446373"/>
            <a:ext cx="876437" cy="0"/>
          </a:xfrm>
          <a:prstGeom prst="line">
            <a:avLst/>
          </a:prstGeom>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9144886" y="4744882"/>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IGW</a:t>
            </a:r>
          </a:p>
        </p:txBody>
      </p:sp>
      <p:grpSp>
        <p:nvGrpSpPr>
          <p:cNvPr id="50" name="Group 21"/>
          <p:cNvGrpSpPr>
            <a:grpSpLocks/>
          </p:cNvGrpSpPr>
          <p:nvPr/>
        </p:nvGrpSpPr>
        <p:grpSpPr bwMode="auto">
          <a:xfrm>
            <a:off x="4688941" y="2508548"/>
            <a:ext cx="859899" cy="763683"/>
            <a:chOff x="545458" y="4783771"/>
            <a:chExt cx="2293787" cy="1733798"/>
          </a:xfrm>
        </p:grpSpPr>
        <p:sp>
          <p:nvSpPr>
            <p:cNvPr id="51" name="Rounded Rectangle 50"/>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ounded Rectangle 51"/>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5" name="Group 21"/>
          <p:cNvGrpSpPr>
            <a:grpSpLocks/>
          </p:cNvGrpSpPr>
          <p:nvPr/>
        </p:nvGrpSpPr>
        <p:grpSpPr bwMode="auto">
          <a:xfrm>
            <a:off x="6402161" y="2505428"/>
            <a:ext cx="859899" cy="763683"/>
            <a:chOff x="545458" y="4783771"/>
            <a:chExt cx="2293787" cy="1733798"/>
          </a:xfrm>
        </p:grpSpPr>
        <p:sp>
          <p:nvSpPr>
            <p:cNvPr id="56" name="Rounded Rectangle 55"/>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Rounded Rectangle 56"/>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9" name="Group 21"/>
          <p:cNvGrpSpPr>
            <a:grpSpLocks/>
          </p:cNvGrpSpPr>
          <p:nvPr/>
        </p:nvGrpSpPr>
        <p:grpSpPr bwMode="auto">
          <a:xfrm>
            <a:off x="8185750" y="2546327"/>
            <a:ext cx="748188" cy="655327"/>
            <a:chOff x="703820" y="4907281"/>
            <a:chExt cx="1995797" cy="1487798"/>
          </a:xfrm>
        </p:grpSpPr>
        <p:sp>
          <p:nvSpPr>
            <p:cNvPr id="60" name="Rounded Rectangle 59"/>
            <p:cNvSpPr/>
            <p:nvPr/>
          </p:nvSpPr>
          <p:spPr>
            <a:xfrm>
              <a:off x="703820" y="4907281"/>
              <a:ext cx="1995797" cy="1487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Rounded Rectangle 60"/>
            <p:cNvSpPr/>
            <p:nvPr/>
          </p:nvSpPr>
          <p:spPr>
            <a:xfrm>
              <a:off x="703820" y="4907281"/>
              <a:ext cx="1995797" cy="1487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62" name="Picture 61" descr="RDS-DB-Instac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4018" y="2603291"/>
            <a:ext cx="742951" cy="742951"/>
          </a:xfrm>
          <a:prstGeom prst="rect">
            <a:avLst/>
          </a:prstGeom>
        </p:spPr>
      </p:pic>
      <p:grpSp>
        <p:nvGrpSpPr>
          <p:cNvPr id="63" name="Group 21"/>
          <p:cNvGrpSpPr>
            <a:grpSpLocks/>
          </p:cNvGrpSpPr>
          <p:nvPr/>
        </p:nvGrpSpPr>
        <p:grpSpPr bwMode="auto">
          <a:xfrm>
            <a:off x="1987842" y="2560383"/>
            <a:ext cx="745845" cy="761720"/>
            <a:chOff x="545458" y="4783771"/>
            <a:chExt cx="2293787" cy="1733798"/>
          </a:xfrm>
        </p:grpSpPr>
        <p:sp>
          <p:nvSpPr>
            <p:cNvPr id="64" name="Rounded Rectangle 63"/>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Rounded Rectangle 64"/>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66" name="TextBox 65"/>
          <p:cNvSpPr txBox="1"/>
          <p:nvPr/>
        </p:nvSpPr>
        <p:spPr>
          <a:xfrm>
            <a:off x="4533974" y="3237196"/>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App Server</a:t>
            </a:r>
          </a:p>
        </p:txBody>
      </p:sp>
      <p:sp>
        <p:nvSpPr>
          <p:cNvPr id="67" name="TextBox 66"/>
          <p:cNvSpPr txBox="1"/>
          <p:nvPr/>
        </p:nvSpPr>
        <p:spPr>
          <a:xfrm>
            <a:off x="7949459" y="3210281"/>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Bastion Host</a:t>
            </a:r>
          </a:p>
        </p:txBody>
      </p:sp>
      <p:sp>
        <p:nvSpPr>
          <p:cNvPr id="68" name="TextBox 67"/>
          <p:cNvSpPr txBox="1"/>
          <p:nvPr/>
        </p:nvSpPr>
        <p:spPr>
          <a:xfrm>
            <a:off x="6213330" y="5040905"/>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Web Server</a:t>
            </a:r>
          </a:p>
        </p:txBody>
      </p:sp>
      <p:grpSp>
        <p:nvGrpSpPr>
          <p:cNvPr id="70" name="Group 21"/>
          <p:cNvGrpSpPr>
            <a:grpSpLocks/>
          </p:cNvGrpSpPr>
          <p:nvPr/>
        </p:nvGrpSpPr>
        <p:grpSpPr bwMode="auto">
          <a:xfrm>
            <a:off x="4691840" y="4312219"/>
            <a:ext cx="859899" cy="763683"/>
            <a:chOff x="545458" y="4783771"/>
            <a:chExt cx="2293787" cy="1733798"/>
          </a:xfrm>
        </p:grpSpPr>
        <p:sp>
          <p:nvSpPr>
            <p:cNvPr id="71" name="Rounded Rectangle 70"/>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Rounded Rectangle 71"/>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4" name="Group 21"/>
          <p:cNvGrpSpPr>
            <a:grpSpLocks/>
          </p:cNvGrpSpPr>
          <p:nvPr/>
        </p:nvGrpSpPr>
        <p:grpSpPr bwMode="auto">
          <a:xfrm>
            <a:off x="6405060" y="4309099"/>
            <a:ext cx="859899" cy="763683"/>
            <a:chOff x="545458" y="4783771"/>
            <a:chExt cx="2293787" cy="1733798"/>
          </a:xfrm>
        </p:grpSpPr>
        <p:sp>
          <p:nvSpPr>
            <p:cNvPr id="75" name="Rounded Rectangle 7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Rounded Rectangle 7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1" name="TextBox 80"/>
          <p:cNvSpPr txBox="1"/>
          <p:nvPr/>
        </p:nvSpPr>
        <p:spPr>
          <a:xfrm>
            <a:off x="4536871" y="5040866"/>
            <a:ext cx="1239221" cy="261610"/>
          </a:xfrm>
          <a:prstGeom prst="rect">
            <a:avLst/>
          </a:prstGeom>
          <a:noFill/>
        </p:spPr>
        <p:txBody>
          <a:bodyPr wrap="square" rtlCol="0">
            <a:spAutoFit/>
          </a:bodyPr>
          <a:lstStyle/>
          <a:p>
            <a:pPr algn="ctr"/>
            <a:r>
              <a:rPr lang="en-US" sz="1100" b="1" dirty="0">
                <a:latin typeface="Amazon Ember" panose="020B0603020204020204" pitchFamily="34" charset="0"/>
                <a:ea typeface="Amazon Ember" panose="020B0603020204020204" pitchFamily="34" charset="0"/>
                <a:cs typeface="Amazon Ember" panose="020B0603020204020204" pitchFamily="34" charset="0"/>
              </a:rPr>
              <a:t>App Server</a:t>
            </a:r>
          </a:p>
        </p:txBody>
      </p:sp>
      <p:grpSp>
        <p:nvGrpSpPr>
          <p:cNvPr id="84" name="Group 21"/>
          <p:cNvGrpSpPr>
            <a:grpSpLocks/>
          </p:cNvGrpSpPr>
          <p:nvPr/>
        </p:nvGrpSpPr>
        <p:grpSpPr bwMode="auto">
          <a:xfrm>
            <a:off x="2000803" y="4370340"/>
            <a:ext cx="745845" cy="761720"/>
            <a:chOff x="545458" y="4783771"/>
            <a:chExt cx="2293787" cy="1733798"/>
          </a:xfrm>
        </p:grpSpPr>
        <p:sp>
          <p:nvSpPr>
            <p:cNvPr id="85" name="Rounded Rectangle 8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Rounded Rectangle 8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83" name="Picture 82" descr="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3588" y="2436472"/>
            <a:ext cx="924331" cy="924331"/>
          </a:xfrm>
          <a:prstGeom prst="rect">
            <a:avLst/>
          </a:prstGeom>
        </p:spPr>
      </p:pic>
      <p:pic>
        <p:nvPicPr>
          <p:cNvPr id="89" name="Picture 88" descr="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8020" y="2428263"/>
            <a:ext cx="924331" cy="924331"/>
          </a:xfrm>
          <a:prstGeom prst="rect">
            <a:avLst/>
          </a:prstGeom>
        </p:spPr>
      </p:pic>
      <p:pic>
        <p:nvPicPr>
          <p:cNvPr id="91" name="Picture 90" descr="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59623" y="4227869"/>
            <a:ext cx="924331" cy="924331"/>
          </a:xfrm>
          <a:prstGeom prst="rect">
            <a:avLst/>
          </a:prstGeom>
        </p:spPr>
      </p:pic>
      <p:pic>
        <p:nvPicPr>
          <p:cNvPr id="92" name="Picture 91" descr="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693" y="4233208"/>
            <a:ext cx="924331" cy="924331"/>
          </a:xfrm>
          <a:prstGeom prst="rect">
            <a:avLst/>
          </a:prstGeom>
        </p:spPr>
      </p:pic>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3493" y="4159097"/>
            <a:ext cx="579395" cy="607431"/>
          </a:xfrm>
          <a:prstGeom prst="rect">
            <a:avLst/>
          </a:prstGeom>
        </p:spPr>
      </p:pic>
      <p:pic>
        <p:nvPicPr>
          <p:cNvPr id="94" name="Picture 93" descr="EC2-Instanc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85749" y="2515457"/>
            <a:ext cx="731520" cy="731520"/>
          </a:xfrm>
          <a:prstGeom prst="rect">
            <a:avLst/>
          </a:prstGeom>
        </p:spPr>
      </p:pic>
      <p:sp>
        <p:nvSpPr>
          <p:cNvPr id="107" name="Rounded Rectangle 106"/>
          <p:cNvSpPr/>
          <p:nvPr/>
        </p:nvSpPr>
        <p:spPr>
          <a:xfrm>
            <a:off x="4635753" y="2458430"/>
            <a:ext cx="954608" cy="2995685"/>
          </a:xfrm>
          <a:prstGeom prst="roundRect">
            <a:avLst>
              <a:gd name="adj" fmla="val 9818"/>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Rounded Rectangle 107"/>
          <p:cNvSpPr/>
          <p:nvPr/>
        </p:nvSpPr>
        <p:spPr>
          <a:xfrm>
            <a:off x="6352881" y="2458431"/>
            <a:ext cx="954608" cy="2995685"/>
          </a:xfrm>
          <a:prstGeom prst="roundRect">
            <a:avLst>
              <a:gd name="adj" fmla="val 9818"/>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Rounded Rectangle 108"/>
          <p:cNvSpPr/>
          <p:nvPr/>
        </p:nvSpPr>
        <p:spPr>
          <a:xfrm>
            <a:off x="8086381" y="2491924"/>
            <a:ext cx="954608" cy="2777545"/>
          </a:xfrm>
          <a:prstGeom prst="roundRect">
            <a:avLst>
              <a:gd name="adj" fmla="val 9818"/>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0" name="Picture 109" descr="Auto-Scaling.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45037" y="3761256"/>
            <a:ext cx="401700" cy="433841"/>
          </a:xfrm>
          <a:prstGeom prst="rect">
            <a:avLst/>
          </a:prstGeom>
        </p:spPr>
      </p:pic>
      <p:pic>
        <p:nvPicPr>
          <p:cNvPr id="111" name="Picture 110" descr="Auto-Scaling.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00927" y="3767576"/>
            <a:ext cx="401700" cy="433841"/>
          </a:xfrm>
          <a:prstGeom prst="rect">
            <a:avLst/>
          </a:prstGeom>
        </p:spPr>
      </p:pic>
      <p:pic>
        <p:nvPicPr>
          <p:cNvPr id="112" name="Picture 111" descr="Auto-Scaling.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19275" y="3764860"/>
            <a:ext cx="401700" cy="433841"/>
          </a:xfrm>
          <a:prstGeom prst="rect">
            <a:avLst/>
          </a:prstGeom>
        </p:spPr>
      </p:pic>
      <p:sp>
        <p:nvSpPr>
          <p:cNvPr id="113" name="TextBox 37"/>
          <p:cNvSpPr txBox="1">
            <a:spLocks noChangeArrowheads="1"/>
          </p:cNvSpPr>
          <p:nvPr/>
        </p:nvSpPr>
        <p:spPr bwMode="auto">
          <a:xfrm>
            <a:off x="7946108" y="4194072"/>
            <a:ext cx="1257571" cy="261610"/>
          </a:xfrm>
          <a:prstGeom prst="rect">
            <a:avLst/>
          </a:prstGeom>
          <a:noFill/>
        </p:spPr>
        <p:txBody>
          <a:bodyPr wrap="square" rtlCol="0">
            <a:spAutoFit/>
          </a:bodyPr>
          <a:lstStyle>
            <a:defPPr>
              <a:defRPr lang="en-US"/>
            </a:defPPr>
            <a:lvl1pPr algn="ctr" defTabSz="457200">
              <a:defRPr sz="1333" b="1">
                <a:solidFill>
                  <a:schemeClr val="accent6">
                    <a:lumMod val="60000"/>
                    <a:lumOff val="40000"/>
                  </a:schemeClr>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100"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ASG 1:1:1</a:t>
            </a:r>
          </a:p>
        </p:txBody>
      </p:sp>
      <p:pic>
        <p:nvPicPr>
          <p:cNvPr id="120" name="Picture 119" descr="ElasticCache-Cache-Nod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63798" y="2507779"/>
            <a:ext cx="884063" cy="884063"/>
          </a:xfrm>
          <a:prstGeom prst="rect">
            <a:avLst/>
          </a:prstGeom>
        </p:spPr>
      </p:pic>
      <p:sp>
        <p:nvSpPr>
          <p:cNvPr id="121" name="TextBox 120"/>
          <p:cNvSpPr txBox="1"/>
          <p:nvPr/>
        </p:nvSpPr>
        <p:spPr>
          <a:xfrm>
            <a:off x="2973317" y="3299352"/>
            <a:ext cx="1071288" cy="430887"/>
          </a:xfrm>
          <a:prstGeom prst="rect">
            <a:avLst/>
          </a:prstGeom>
          <a:noFill/>
        </p:spPr>
        <p:txBody>
          <a:bodyPr wrap="square" rtlCol="0">
            <a:spAutoFit/>
          </a:bodyPr>
          <a:lstStyle>
            <a:defPPr>
              <a:defRPr lang="en-US"/>
            </a:defPPr>
            <a:lvl1pPr algn="ctr">
              <a:defRPr sz="1333" b="1"/>
            </a:lvl1pPr>
          </a:lstStyle>
          <a:p>
            <a:r>
              <a:rPr lang="en-US" sz="1100" dirty="0">
                <a:latin typeface="Amazon Ember" panose="020B0603020204020204" pitchFamily="34" charset="0"/>
                <a:ea typeface="Amazon Ember" panose="020B0603020204020204" pitchFamily="34" charset="0"/>
                <a:cs typeface="Amazon Ember" panose="020B0603020204020204" pitchFamily="34" charset="0"/>
              </a:rPr>
              <a:t>Amazon ElastiCache</a:t>
            </a:r>
          </a:p>
        </p:txBody>
      </p:sp>
      <p:grpSp>
        <p:nvGrpSpPr>
          <p:cNvPr id="124" name="Group 21"/>
          <p:cNvGrpSpPr>
            <a:grpSpLocks/>
          </p:cNvGrpSpPr>
          <p:nvPr/>
        </p:nvGrpSpPr>
        <p:grpSpPr bwMode="auto">
          <a:xfrm>
            <a:off x="3107511" y="2560471"/>
            <a:ext cx="745845" cy="761720"/>
            <a:chOff x="545458" y="4783771"/>
            <a:chExt cx="2293787" cy="1733798"/>
          </a:xfrm>
        </p:grpSpPr>
        <p:sp>
          <p:nvSpPr>
            <p:cNvPr id="125" name="Rounded Rectangle 12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Rounded Rectangle 12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27" name="Picture 126" descr="ElasticCache-Cache-Nod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67057" y="4318701"/>
            <a:ext cx="884063" cy="884063"/>
          </a:xfrm>
          <a:prstGeom prst="rect">
            <a:avLst/>
          </a:prstGeom>
        </p:spPr>
      </p:pic>
      <p:sp>
        <p:nvSpPr>
          <p:cNvPr id="128" name="TextBox 127"/>
          <p:cNvSpPr txBox="1"/>
          <p:nvPr/>
        </p:nvSpPr>
        <p:spPr>
          <a:xfrm>
            <a:off x="2976576" y="5110273"/>
            <a:ext cx="1071288" cy="430887"/>
          </a:xfrm>
          <a:prstGeom prst="rect">
            <a:avLst/>
          </a:prstGeom>
          <a:noFill/>
        </p:spPr>
        <p:txBody>
          <a:bodyPr wrap="square" rtlCol="0">
            <a:spAutoFit/>
          </a:bodyPr>
          <a:lstStyle>
            <a:defPPr>
              <a:defRPr lang="en-US"/>
            </a:defPPr>
            <a:lvl1pPr algn="ctr">
              <a:defRPr sz="1333" b="1"/>
            </a:lvl1pPr>
          </a:lstStyle>
          <a:p>
            <a:r>
              <a:rPr lang="en-US" sz="1100" dirty="0">
                <a:latin typeface="Amazon Ember" panose="020B0603020204020204" pitchFamily="34" charset="0"/>
                <a:ea typeface="Amazon Ember" panose="020B0603020204020204" pitchFamily="34" charset="0"/>
                <a:cs typeface="Amazon Ember" panose="020B0603020204020204" pitchFamily="34" charset="0"/>
              </a:rPr>
              <a:t>Amazon ElastiCache</a:t>
            </a:r>
          </a:p>
        </p:txBody>
      </p:sp>
      <p:grpSp>
        <p:nvGrpSpPr>
          <p:cNvPr id="129" name="Group 21"/>
          <p:cNvGrpSpPr>
            <a:grpSpLocks/>
          </p:cNvGrpSpPr>
          <p:nvPr/>
        </p:nvGrpSpPr>
        <p:grpSpPr bwMode="auto">
          <a:xfrm>
            <a:off x="3110768" y="4371393"/>
            <a:ext cx="745845" cy="761720"/>
            <a:chOff x="545458" y="4783771"/>
            <a:chExt cx="2293787" cy="1733798"/>
          </a:xfrm>
        </p:grpSpPr>
        <p:sp>
          <p:nvSpPr>
            <p:cNvPr id="130" name="Rounded Rectangle 129"/>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Rounded Rectangle 130"/>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2" name="TextBox 37"/>
          <p:cNvSpPr txBox="1">
            <a:spLocks noChangeArrowheads="1"/>
          </p:cNvSpPr>
          <p:nvPr/>
        </p:nvSpPr>
        <p:spPr bwMode="auto">
          <a:xfrm>
            <a:off x="1729627" y="3481295"/>
            <a:ext cx="1457908" cy="261610"/>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1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Provate</a:t>
            </a: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Subnet</a:t>
            </a:r>
          </a:p>
        </p:txBody>
      </p:sp>
      <p:sp>
        <p:nvSpPr>
          <p:cNvPr id="90" name="Rounded Rectangle 89"/>
          <p:cNvSpPr/>
          <p:nvPr/>
        </p:nvSpPr>
        <p:spPr>
          <a:xfrm>
            <a:off x="1835844" y="2426432"/>
            <a:ext cx="5774625" cy="1286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12"/>
          <a:stretch>
            <a:fillRect/>
          </a:stretch>
        </p:blipFill>
        <p:spPr>
          <a:xfrm>
            <a:off x="1982087" y="2297146"/>
            <a:ext cx="215900" cy="241300"/>
          </a:xfrm>
          <a:prstGeom prst="rect">
            <a:avLst/>
          </a:prstGeom>
        </p:spPr>
      </p:pic>
      <p:sp>
        <p:nvSpPr>
          <p:cNvPr id="95" name="TextBox 37"/>
          <p:cNvSpPr txBox="1">
            <a:spLocks noChangeArrowheads="1"/>
          </p:cNvSpPr>
          <p:nvPr/>
        </p:nvSpPr>
        <p:spPr bwMode="auto">
          <a:xfrm>
            <a:off x="1729627" y="5269469"/>
            <a:ext cx="1457908" cy="261610"/>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97" name="Rounded Rectangle 96"/>
          <p:cNvSpPr/>
          <p:nvPr/>
        </p:nvSpPr>
        <p:spPr>
          <a:xfrm>
            <a:off x="1835844" y="4214605"/>
            <a:ext cx="5774625" cy="1286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Picture 97"/>
          <p:cNvPicPr>
            <a:picLocks noChangeAspect="1"/>
          </p:cNvPicPr>
          <p:nvPr/>
        </p:nvPicPr>
        <p:blipFill>
          <a:blip r:embed="rId12"/>
          <a:stretch>
            <a:fillRect/>
          </a:stretch>
        </p:blipFill>
        <p:spPr>
          <a:xfrm>
            <a:off x="1982087" y="4085321"/>
            <a:ext cx="215900" cy="241300"/>
          </a:xfrm>
          <a:prstGeom prst="rect">
            <a:avLst/>
          </a:prstGeom>
        </p:spPr>
      </p:pic>
      <p:pic>
        <p:nvPicPr>
          <p:cNvPr id="105" name="Picture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19421" y="3532349"/>
            <a:ext cx="726375" cy="871649"/>
          </a:xfrm>
          <a:prstGeom prst="rect">
            <a:avLst/>
          </a:prstGeom>
        </p:spPr>
      </p:pic>
      <p:sp>
        <p:nvSpPr>
          <p:cNvPr id="99" name="TextBox 37"/>
          <p:cNvSpPr txBox="1">
            <a:spLocks noChangeArrowheads="1"/>
          </p:cNvSpPr>
          <p:nvPr/>
        </p:nvSpPr>
        <p:spPr bwMode="auto">
          <a:xfrm>
            <a:off x="7800965" y="5256198"/>
            <a:ext cx="1457908" cy="261610"/>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100" name="Rounded Rectangle 99"/>
          <p:cNvSpPr/>
          <p:nvPr/>
        </p:nvSpPr>
        <p:spPr>
          <a:xfrm>
            <a:off x="7792900" y="2439293"/>
            <a:ext cx="1356035" cy="306172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1" name="Picture 100"/>
          <p:cNvPicPr>
            <a:picLocks noChangeAspect="1"/>
          </p:cNvPicPr>
          <p:nvPr/>
        </p:nvPicPr>
        <p:blipFill>
          <a:blip r:embed="rId12"/>
          <a:stretch>
            <a:fillRect/>
          </a:stretch>
        </p:blipFill>
        <p:spPr>
          <a:xfrm>
            <a:off x="7849633" y="2286922"/>
            <a:ext cx="215900" cy="241300"/>
          </a:xfrm>
          <a:prstGeom prst="rect">
            <a:avLst/>
          </a:prstGeom>
        </p:spPr>
      </p:pic>
      <p:pic>
        <p:nvPicPr>
          <p:cNvPr id="96" name="Picture 9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98029" y="3522254"/>
            <a:ext cx="726375" cy="871649"/>
          </a:xfrm>
          <a:prstGeom prst="rect">
            <a:avLst/>
          </a:prstGeom>
        </p:spPr>
      </p:pic>
      <p:sp>
        <p:nvSpPr>
          <p:cNvPr id="80" name="Title 1"/>
          <p:cNvSpPr>
            <a:spLocks noGrp="1"/>
          </p:cNvSpPr>
          <p:nvPr>
            <p:ph type="title"/>
          </p:nvPr>
        </p:nvSpPr>
        <p:spPr/>
        <p:txBody>
          <a:bodyPr/>
          <a:lstStyle/>
          <a:p>
            <a:r>
              <a:rPr lang="en-US" dirty="0"/>
              <a:t>Exercise: Reliability</a:t>
            </a:r>
          </a:p>
        </p:txBody>
      </p:sp>
      <p:pic>
        <p:nvPicPr>
          <p:cNvPr id="87" name="Picture 86" descr="Interne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72684" y="3830386"/>
            <a:ext cx="1081116" cy="1202897"/>
          </a:xfrm>
          <a:prstGeom prst="rect">
            <a:avLst/>
          </a:prstGeom>
        </p:spPr>
      </p:pic>
      <p:pic>
        <p:nvPicPr>
          <p:cNvPr id="78" name="Picture 7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4757" y="1340515"/>
            <a:ext cx="562967" cy="562967"/>
          </a:xfrm>
          <a:prstGeom prst="rect">
            <a:avLst/>
          </a:prstGeom>
        </p:spPr>
      </p:pic>
    </p:spTree>
    <p:custDataLst>
      <p:tags r:id="rId1"/>
    </p:custDataLst>
    <p:extLst>
      <p:ext uri="{BB962C8B-B14F-4D97-AF65-F5344CB8AC3E}">
        <p14:creationId xmlns:p14="http://schemas.microsoft.com/office/powerpoint/2010/main" val="1140440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787" y="2517273"/>
            <a:ext cx="11095836" cy="1611382"/>
          </a:xfrm>
        </p:spPr>
        <p:txBody>
          <a:bodyPr>
            <a:noAutofit/>
          </a:bodyPr>
          <a:lstStyle/>
          <a:p>
            <a:r>
              <a:rPr lang="en-US" sz="4800" dirty="0"/>
              <a:t>Lab: Multi-Region Failover </a:t>
            </a:r>
            <a:br>
              <a:rPr lang="en-US" sz="4800" dirty="0"/>
            </a:br>
            <a:r>
              <a:rPr lang="en-US" sz="4800" dirty="0"/>
              <a:t>with Amazon Route 53</a:t>
            </a:r>
          </a:p>
        </p:txBody>
      </p:sp>
      <p:grpSp>
        <p:nvGrpSpPr>
          <p:cNvPr id="6" name="Group 5"/>
          <p:cNvGrpSpPr/>
          <p:nvPr/>
        </p:nvGrpSpPr>
        <p:grpSpPr>
          <a:xfrm>
            <a:off x="11082174" y="5749041"/>
            <a:ext cx="403626" cy="461287"/>
            <a:chOff x="11271015" y="5905029"/>
            <a:chExt cx="403626" cy="461287"/>
          </a:xfrm>
        </p:grpSpPr>
        <p:sp>
          <p:nvSpPr>
            <p:cNvPr id="5" name="Oval 4"/>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4" name="TextBox 3"/>
          <p:cNvSpPr txBox="1"/>
          <p:nvPr/>
        </p:nvSpPr>
        <p:spPr>
          <a:xfrm>
            <a:off x="10630805" y="6235625"/>
            <a:ext cx="1204686" cy="307777"/>
          </a:xfrm>
          <a:prstGeom prst="rect">
            <a:avLst/>
          </a:prstGeom>
          <a:noFill/>
        </p:spPr>
        <p:txBody>
          <a:bodyPr wrap="square" rtlCol="0">
            <a:spAutoFit/>
          </a:bodyPr>
          <a:lstStyle/>
          <a:p>
            <a:pPr algn="ctr"/>
            <a:r>
              <a:rPr lang="en-US" sz="1400" dirty="0"/>
              <a:t>~ 30 minutes</a:t>
            </a:r>
          </a:p>
        </p:txBody>
      </p:sp>
    </p:spTree>
    <p:custDataLst>
      <p:tags r:id="rId1"/>
    </p:custDataLst>
    <p:extLst>
      <p:ext uri="{BB962C8B-B14F-4D97-AF65-F5344CB8AC3E}">
        <p14:creationId xmlns:p14="http://schemas.microsoft.com/office/powerpoint/2010/main" val="2708151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Scenario</a:t>
            </a:r>
          </a:p>
        </p:txBody>
      </p:sp>
      <p:sp>
        <p:nvSpPr>
          <p:cNvPr id="3" name="Content Placeholder 2"/>
          <p:cNvSpPr>
            <a:spLocks noGrp="1"/>
          </p:cNvSpPr>
          <p:nvPr>
            <p:ph idx="1"/>
          </p:nvPr>
        </p:nvSpPr>
        <p:spPr/>
        <p:txBody>
          <a:bodyPr/>
          <a:lstStyle/>
          <a:p>
            <a:r>
              <a:rPr lang="en-US" sz="2667" dirty="0"/>
              <a:t>In this lab, you will configure and test a </a:t>
            </a:r>
            <a:r>
              <a:rPr lang="en-US" sz="2667"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cross-region disaster recovery </a:t>
            </a:r>
            <a:r>
              <a:rPr lang="en-US" sz="2667" dirty="0"/>
              <a:t>scenario.</a:t>
            </a:r>
          </a:p>
          <a:p>
            <a:r>
              <a:rPr lang="en-US" sz="2667" dirty="0"/>
              <a:t>It comes with a basic application environment already created and made available across two separate regions.</a:t>
            </a:r>
          </a:p>
          <a:p>
            <a:r>
              <a:rPr lang="en-US" sz="2667" dirty="0"/>
              <a:t>Here are the services this lab will use: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5761" y="3921276"/>
            <a:ext cx="963551" cy="1156261"/>
          </a:xfrm>
          <a:prstGeom prst="rect">
            <a:avLst/>
          </a:prstGeom>
        </p:spPr>
      </p:pic>
      <p:sp>
        <p:nvSpPr>
          <p:cNvPr id="7" name="TextBox 6"/>
          <p:cNvSpPr txBox="1"/>
          <p:nvPr/>
        </p:nvSpPr>
        <p:spPr>
          <a:xfrm>
            <a:off x="5038209" y="5201993"/>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EC2</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161" y="3929092"/>
            <a:ext cx="937508" cy="1140633"/>
          </a:xfrm>
          <a:prstGeom prst="rect">
            <a:avLst/>
          </a:prstGeom>
        </p:spPr>
      </p:pic>
      <p:sp>
        <p:nvSpPr>
          <p:cNvPr id="13" name="TextBox 12"/>
          <p:cNvSpPr txBox="1"/>
          <p:nvPr/>
        </p:nvSpPr>
        <p:spPr>
          <a:xfrm>
            <a:off x="6778588" y="5201993"/>
            <a:ext cx="1138651" cy="27526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VPC</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9413" y="3991938"/>
            <a:ext cx="854684" cy="1014937"/>
          </a:xfrm>
          <a:prstGeom prst="rect">
            <a:avLst/>
          </a:prstGeom>
        </p:spPr>
      </p:pic>
      <p:sp>
        <p:nvSpPr>
          <p:cNvPr id="21" name="TextBox 20"/>
          <p:cNvSpPr txBox="1"/>
          <p:nvPr/>
        </p:nvSpPr>
        <p:spPr>
          <a:xfrm>
            <a:off x="3274305" y="5201992"/>
            <a:ext cx="975360" cy="207509"/>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a:t>
            </a:r>
            <a:br>
              <a:rPr lang="en-US" sz="1600" b="1" dirty="0">
                <a:latin typeface="Amazon Ember" panose="020B0603020204020204" pitchFamily="34" charset="0"/>
                <a:ea typeface="Amazon Ember" panose="020B0603020204020204" pitchFamily="34" charset="0"/>
                <a:cs typeface="Amazon Ember" panose="020B0603020204020204" pitchFamily="34" charset="0"/>
              </a:rPr>
            </a:br>
            <a:r>
              <a:rPr lang="en-US" sz="1600" b="1" dirty="0">
                <a:latin typeface="Amazon Ember" panose="020B0603020204020204" pitchFamily="34" charset="0"/>
                <a:ea typeface="Amazon Ember" panose="020B0603020204020204" pitchFamily="34" charset="0"/>
                <a:cs typeface="Amazon Ember" panose="020B0603020204020204" pitchFamily="34" charset="0"/>
              </a:rPr>
              <a:t>Route 53</a:t>
            </a:r>
          </a:p>
        </p:txBody>
      </p:sp>
    </p:spTree>
    <p:custDataLst>
      <p:tags r:id="rId1"/>
    </p:custDataLst>
    <p:extLst>
      <p:ext uri="{BB962C8B-B14F-4D97-AF65-F5344CB8AC3E}">
        <p14:creationId xmlns:p14="http://schemas.microsoft.com/office/powerpoint/2010/main" val="2899357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Tasks</a:t>
            </a:r>
          </a:p>
        </p:txBody>
      </p:sp>
      <p:sp>
        <p:nvSpPr>
          <p:cNvPr id="3" name="Content Placeholder 2"/>
          <p:cNvSpPr>
            <a:spLocks noGrp="1"/>
          </p:cNvSpPr>
          <p:nvPr>
            <p:ph idx="1"/>
          </p:nvPr>
        </p:nvSpPr>
        <p:spPr>
          <a:xfrm>
            <a:off x="3082213" y="1653845"/>
            <a:ext cx="7747712" cy="4098000"/>
          </a:xfrm>
        </p:spPr>
        <p:txBody>
          <a:bodyPr/>
          <a:lstStyle/>
          <a:p>
            <a:pPr marL="0" indent="0">
              <a:spcBef>
                <a:spcPts val="1200"/>
              </a:spcBef>
              <a:spcAft>
                <a:spcPts val="2133"/>
              </a:spcAft>
              <a:buNone/>
            </a:pPr>
            <a:r>
              <a:rPr lang="en-US" dirty="0"/>
              <a:t>Inspect resources in two regions.</a:t>
            </a:r>
            <a:endParaRPr lang="en-US" b="1" dirty="0"/>
          </a:p>
          <a:p>
            <a:pPr marL="0" indent="0">
              <a:spcBef>
                <a:spcPts val="1200"/>
              </a:spcBef>
              <a:spcAft>
                <a:spcPts val="2133"/>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Route 53 health check.</a:t>
            </a:r>
          </a:p>
          <a:p>
            <a:pPr marL="0" indent="0">
              <a:spcBef>
                <a:spcPts val="1200"/>
              </a:spcBef>
              <a:spcAft>
                <a:spcPts val="2133"/>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Route 53 domain.</a:t>
            </a:r>
          </a:p>
          <a:p>
            <a:pPr marL="0" indent="0">
              <a:spcBef>
                <a:spcPts val="1200"/>
              </a:spcBef>
              <a:spcAft>
                <a:spcPts val="2133"/>
              </a:spcAft>
              <a:buNone/>
            </a:pPr>
            <a:r>
              <a:rPr lang="en-US" dirty="0"/>
              <a:t>Configure primary and secondary settings.</a:t>
            </a:r>
            <a:endParaRPr lang="en-US" b="1" dirty="0"/>
          </a:p>
          <a:p>
            <a:pPr marL="0" indent="0">
              <a:spcBef>
                <a:spcPts val="1200"/>
              </a:spcBef>
              <a:spcAft>
                <a:spcPts val="2133"/>
              </a:spcAft>
              <a:buNone/>
            </a:pPr>
            <a:r>
              <a:rPr lang="en-US" dirty="0"/>
              <a:t>Test failover.</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1857" y="3235516"/>
            <a:ext cx="491067" cy="491067"/>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2193" y="2286621"/>
            <a:ext cx="541867" cy="643467"/>
          </a:xfrm>
          <a:prstGeom prst="rect">
            <a:avLst/>
          </a:prstGeom>
        </p:spPr>
      </p:pic>
      <p:sp>
        <p:nvSpPr>
          <p:cNvPr id="14" name="TextBox 13"/>
          <p:cNvSpPr txBox="1"/>
          <p:nvPr/>
        </p:nvSpPr>
        <p:spPr>
          <a:xfrm>
            <a:off x="2423490" y="4796283"/>
            <a:ext cx="538930" cy="584775"/>
          </a:xfrm>
          <a:prstGeom prst="rect">
            <a:avLst/>
          </a:prstGeom>
          <a:noFill/>
        </p:spPr>
        <p:txBody>
          <a:bodyPr wrap="none" rtlCol="0">
            <a:spAutoFit/>
          </a:bodyPr>
          <a:lstStyle/>
          <a:p>
            <a:pPr algn="ctr"/>
            <a:r>
              <a:rPr lang="en-US" sz="3200" dirty="0"/>
              <a:t>☑️</a:t>
            </a:r>
          </a:p>
        </p:txBody>
      </p:sp>
      <p:sp>
        <p:nvSpPr>
          <p:cNvPr id="15" name="TextBox 14"/>
          <p:cNvSpPr txBox="1"/>
          <p:nvPr/>
        </p:nvSpPr>
        <p:spPr>
          <a:xfrm>
            <a:off x="2418039" y="3865005"/>
            <a:ext cx="514885" cy="748988"/>
          </a:xfrm>
          <a:prstGeom prst="rect">
            <a:avLst/>
          </a:prstGeom>
          <a:noFill/>
        </p:spPr>
        <p:txBody>
          <a:bodyPr wrap="none" rtlCol="0">
            <a:spAutoFit/>
          </a:bodyPr>
          <a:lstStyle/>
          <a:p>
            <a:pPr algn="ctr"/>
            <a:r>
              <a:rPr lang="en-US" sz="4267" dirty="0"/>
              <a:t>⑃</a:t>
            </a:r>
            <a:endParaRPr lang="en-US" sz="3733"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6921" y="1550494"/>
            <a:ext cx="426003" cy="490613"/>
          </a:xfrm>
          <a:prstGeom prst="rect">
            <a:avLst/>
          </a:prstGeom>
        </p:spPr>
      </p:pic>
    </p:spTree>
    <p:custDataLst>
      <p:tags r:id="rId1"/>
    </p:custDataLst>
    <p:extLst>
      <p:ext uri="{BB962C8B-B14F-4D97-AF65-F5344CB8AC3E}">
        <p14:creationId xmlns:p14="http://schemas.microsoft.com/office/powerpoint/2010/main" val="1195109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Final Product</a:t>
            </a:r>
          </a:p>
        </p:txBody>
      </p:sp>
      <p:grpSp>
        <p:nvGrpSpPr>
          <p:cNvPr id="48" name="Group 47"/>
          <p:cNvGrpSpPr/>
          <p:nvPr/>
        </p:nvGrpSpPr>
        <p:grpSpPr>
          <a:xfrm>
            <a:off x="4640966" y="3859221"/>
            <a:ext cx="1443357" cy="1425800"/>
            <a:chOff x="4614863" y="760413"/>
            <a:chExt cx="1752600" cy="1733550"/>
          </a:xfrm>
        </p:grpSpPr>
        <p:sp>
          <p:nvSpPr>
            <p:cNvPr id="78" name="Rounded Rectangle 77"/>
            <p:cNvSpPr/>
            <p:nvPr/>
          </p:nvSpPr>
          <p:spPr>
            <a:xfrm>
              <a:off x="4614863" y="760413"/>
              <a:ext cx="1752600" cy="173355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TextBox 33"/>
            <p:cNvSpPr txBox="1">
              <a:spLocks noChangeArrowheads="1"/>
            </p:cNvSpPr>
            <p:nvPr/>
          </p:nvSpPr>
          <p:spPr bwMode="auto">
            <a:xfrm>
              <a:off x="4713287" y="2041241"/>
              <a:ext cx="1555749" cy="374209"/>
            </a:xfrm>
            <a:prstGeom prst="rect">
              <a:avLst/>
            </a:prstGeom>
            <a:noFill/>
            <a:ln w="9525">
              <a:noFill/>
              <a:miter lim="800000"/>
              <a:headEnd/>
              <a:tailEnd/>
            </a:ln>
          </p:spPr>
          <p:txBody>
            <a:bodyPr>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Region 1</a:t>
              </a:r>
            </a:p>
          </p:txBody>
        </p:sp>
      </p:grpSp>
      <p:cxnSp>
        <p:nvCxnSpPr>
          <p:cNvPr id="157" name="Elbow Connector 156"/>
          <p:cNvCxnSpPr>
            <a:stCxn id="40" idx="2"/>
            <a:endCxn id="27" idx="0"/>
          </p:cNvCxnSpPr>
          <p:nvPr/>
        </p:nvCxnSpPr>
        <p:spPr>
          <a:xfrm rot="5400000">
            <a:off x="5199207" y="3080280"/>
            <a:ext cx="1110367" cy="783488"/>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37" idx="0"/>
          </p:cNvCxnSpPr>
          <p:nvPr/>
        </p:nvCxnSpPr>
        <p:spPr>
          <a:xfrm>
            <a:off x="6141936" y="3484923"/>
            <a:ext cx="840876" cy="542285"/>
          </a:xfrm>
          <a:prstGeom prst="bentConnector2">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4649376" y="5335125"/>
            <a:ext cx="1426536" cy="287323"/>
          </a:xfrm>
          <a:prstGeom prst="rect">
            <a:avLst/>
          </a:prstGeom>
          <a:noFill/>
        </p:spPr>
        <p:txBody>
          <a:bodyPr wrap="square" lIns="0" tIns="0" rIns="0" bIns="0"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Primary</a:t>
            </a:r>
          </a:p>
        </p:txBody>
      </p:sp>
      <p:sp>
        <p:nvSpPr>
          <p:cNvPr id="163" name="TextBox 162"/>
          <p:cNvSpPr txBox="1"/>
          <p:nvPr/>
        </p:nvSpPr>
        <p:spPr>
          <a:xfrm>
            <a:off x="6446385" y="3168564"/>
            <a:ext cx="1100805" cy="307777"/>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Failover</a:t>
            </a:r>
          </a:p>
        </p:txBody>
      </p:sp>
      <p:sp>
        <p:nvSpPr>
          <p:cNvPr id="164" name="TextBox 163"/>
          <p:cNvSpPr txBox="1"/>
          <p:nvPr/>
        </p:nvSpPr>
        <p:spPr>
          <a:xfrm>
            <a:off x="4700907" y="3168564"/>
            <a:ext cx="1383197" cy="307777"/>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Health check</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883" y="1708811"/>
            <a:ext cx="600501" cy="713095"/>
          </a:xfrm>
          <a:prstGeom prst="rect">
            <a:avLst/>
          </a:prstGeom>
        </p:spPr>
      </p:pic>
      <p:grpSp>
        <p:nvGrpSpPr>
          <p:cNvPr id="7" name="Group 6"/>
          <p:cNvGrpSpPr/>
          <p:nvPr/>
        </p:nvGrpSpPr>
        <p:grpSpPr>
          <a:xfrm>
            <a:off x="4999458" y="4027208"/>
            <a:ext cx="726375" cy="753279"/>
            <a:chOff x="525612" y="3966668"/>
            <a:chExt cx="544781" cy="564959"/>
          </a:xfrm>
        </p:grpSpPr>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612" y="3966668"/>
              <a:ext cx="544781" cy="564959"/>
            </a:xfrm>
            <a:prstGeom prst="rect">
              <a:avLst/>
            </a:prstGeom>
          </p:spPr>
        </p:pic>
        <p:sp>
          <p:nvSpPr>
            <p:cNvPr id="5" name="TextBox 4"/>
            <p:cNvSpPr txBox="1"/>
            <p:nvPr/>
          </p:nvSpPr>
          <p:spPr>
            <a:xfrm>
              <a:off x="567843" y="4018315"/>
              <a:ext cx="460319" cy="438581"/>
            </a:xfrm>
            <a:prstGeom prst="rect">
              <a:avLst/>
            </a:prstGeom>
            <a:noFill/>
          </p:spPr>
          <p:txBody>
            <a:bodyPr wrap="none" rtlCol="0">
              <a:spAutoFit/>
            </a:bodyPr>
            <a:lstStyle/>
            <a:p>
              <a:pPr algn="ct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p>
              <a:pPr algn="ct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p:txBody>
        </p:sp>
      </p:grpSp>
      <p:grpSp>
        <p:nvGrpSpPr>
          <p:cNvPr id="32" name="Group 31"/>
          <p:cNvGrpSpPr/>
          <p:nvPr/>
        </p:nvGrpSpPr>
        <p:grpSpPr>
          <a:xfrm>
            <a:off x="6261131" y="3859221"/>
            <a:ext cx="1443357" cy="1425800"/>
            <a:chOff x="4614863" y="760413"/>
            <a:chExt cx="1752600" cy="1733550"/>
          </a:xfrm>
        </p:grpSpPr>
        <p:sp>
          <p:nvSpPr>
            <p:cNvPr id="33" name="Rounded Rectangle 32"/>
            <p:cNvSpPr/>
            <p:nvPr/>
          </p:nvSpPr>
          <p:spPr>
            <a:xfrm>
              <a:off x="4614863" y="760413"/>
              <a:ext cx="1752600" cy="173355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33"/>
            <p:cNvSpPr txBox="1">
              <a:spLocks noChangeArrowheads="1"/>
            </p:cNvSpPr>
            <p:nvPr/>
          </p:nvSpPr>
          <p:spPr bwMode="auto">
            <a:xfrm>
              <a:off x="4713287" y="2041241"/>
              <a:ext cx="1555749" cy="374209"/>
            </a:xfrm>
            <a:prstGeom prst="rect">
              <a:avLst/>
            </a:prstGeom>
            <a:noFill/>
            <a:ln w="9525">
              <a:noFill/>
              <a:miter lim="800000"/>
              <a:headEnd/>
              <a:tailEnd/>
            </a:ln>
          </p:spPr>
          <p:txBody>
            <a:bodyPr>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Region 2</a:t>
              </a:r>
            </a:p>
          </p:txBody>
        </p:sp>
      </p:grpSp>
      <p:sp>
        <p:nvSpPr>
          <p:cNvPr id="35" name="TextBox 34"/>
          <p:cNvSpPr txBox="1"/>
          <p:nvPr/>
        </p:nvSpPr>
        <p:spPr>
          <a:xfrm>
            <a:off x="6269542" y="5335124"/>
            <a:ext cx="1426536" cy="287323"/>
          </a:xfrm>
          <a:prstGeom prst="rect">
            <a:avLst/>
          </a:prstGeom>
          <a:noFill/>
        </p:spPr>
        <p:txBody>
          <a:bodyPr wrap="square" lIns="0" tIns="0" rIns="0" bIns="0"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Secondary</a:t>
            </a:r>
          </a:p>
        </p:txBody>
      </p:sp>
      <p:grpSp>
        <p:nvGrpSpPr>
          <p:cNvPr id="36" name="Group 35"/>
          <p:cNvGrpSpPr/>
          <p:nvPr/>
        </p:nvGrpSpPr>
        <p:grpSpPr>
          <a:xfrm>
            <a:off x="6619624" y="4027208"/>
            <a:ext cx="726375" cy="753279"/>
            <a:chOff x="525612" y="3966668"/>
            <a:chExt cx="544781" cy="564959"/>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612" y="3966668"/>
              <a:ext cx="544781" cy="564959"/>
            </a:xfrm>
            <a:prstGeom prst="rect">
              <a:avLst/>
            </a:prstGeom>
          </p:spPr>
        </p:pic>
        <p:sp>
          <p:nvSpPr>
            <p:cNvPr id="38" name="TextBox 37"/>
            <p:cNvSpPr txBox="1"/>
            <p:nvPr/>
          </p:nvSpPr>
          <p:spPr>
            <a:xfrm>
              <a:off x="567843" y="4018315"/>
              <a:ext cx="460319" cy="438581"/>
            </a:xfrm>
            <a:prstGeom prst="rect">
              <a:avLst/>
            </a:prstGeom>
            <a:noFill/>
          </p:spPr>
          <p:txBody>
            <a:bodyPr wrap="none" rtlCol="0">
              <a:spAutoFit/>
            </a:bodyPr>
            <a:lstStyle/>
            <a:p>
              <a:pPr algn="ct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a:p>
              <a:pPr algn="ct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a:t>
              </a:r>
            </a:p>
          </p:txBody>
        </p:sp>
      </p:grpSp>
      <p:sp>
        <p:nvSpPr>
          <p:cNvPr id="40" name="TextBox 39"/>
          <p:cNvSpPr txBox="1"/>
          <p:nvPr/>
        </p:nvSpPr>
        <p:spPr>
          <a:xfrm>
            <a:off x="5595731" y="2393621"/>
            <a:ext cx="1100805"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Route 53</a:t>
            </a:r>
          </a:p>
        </p:txBody>
      </p:sp>
      <p:grpSp>
        <p:nvGrpSpPr>
          <p:cNvPr id="28" name="Group 27"/>
          <p:cNvGrpSpPr/>
          <p:nvPr/>
        </p:nvGrpSpPr>
        <p:grpSpPr>
          <a:xfrm>
            <a:off x="11247909" y="5629644"/>
            <a:ext cx="403626" cy="461287"/>
            <a:chOff x="11271015" y="5905029"/>
            <a:chExt cx="403626" cy="461287"/>
          </a:xfrm>
        </p:grpSpPr>
        <p:sp>
          <p:nvSpPr>
            <p:cNvPr id="29" name="Oval 28"/>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31" name="TextBox 30"/>
          <p:cNvSpPr txBox="1"/>
          <p:nvPr/>
        </p:nvSpPr>
        <p:spPr>
          <a:xfrm>
            <a:off x="10832618" y="6081938"/>
            <a:ext cx="1204686"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 30 minutes</a:t>
            </a:r>
          </a:p>
        </p:txBody>
      </p:sp>
    </p:spTree>
    <p:custDataLst>
      <p:tags r:id="rId1"/>
    </p:custDataLst>
    <p:extLst>
      <p:ext uri="{BB962C8B-B14F-4D97-AF65-F5344CB8AC3E}">
        <p14:creationId xmlns:p14="http://schemas.microsoft.com/office/powerpoint/2010/main" val="3964441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Additional Resources</a:t>
            </a:r>
          </a:p>
        </p:txBody>
      </p:sp>
      <p:sp>
        <p:nvSpPr>
          <p:cNvPr id="7" name="Content Placeholder 6"/>
          <p:cNvSpPr>
            <a:spLocks noGrp="1"/>
          </p:cNvSpPr>
          <p:nvPr>
            <p:ph idx="1"/>
          </p:nvPr>
        </p:nvSpPr>
        <p:spPr/>
        <p:txBody>
          <a:bodyPr>
            <a:normAutofit lnSpcReduction="10000"/>
          </a:bodyPr>
          <a:lstStyle/>
          <a:p>
            <a:pPr marL="383108" lvl="1"/>
            <a:r>
              <a:rPr lang="en-US" dirty="0"/>
              <a:t>Video and Analyst Report</a:t>
            </a:r>
          </a:p>
          <a:p>
            <a:pPr marL="916494" lvl="2"/>
            <a:r>
              <a:rPr lang="en-US" sz="2200" dirty="0">
                <a:hlinkClick r:id="rId4"/>
              </a:rPr>
              <a:t>Embracing Failure: Fault-Injection and Service Reliability</a:t>
            </a:r>
            <a:endParaRPr lang="en-US" sz="2200" dirty="0"/>
          </a:p>
          <a:p>
            <a:pPr marL="916494" lvl="2"/>
            <a:r>
              <a:rPr lang="en-US" sz="2200" dirty="0">
                <a:hlinkClick r:id="rId5" invalidUrl="https://d0.awsstatic.com/analyst-reports/Benchmarking Availability and Reliability in the Cloud_Nucleus Research_2014 .pdf"/>
              </a:rPr>
              <a:t>Benchmarking Availability and Reliability in the Cloud</a:t>
            </a:r>
            <a:endParaRPr lang="en-US" sz="2200" dirty="0"/>
          </a:p>
          <a:p>
            <a:pPr marL="383108" lvl="1"/>
            <a:r>
              <a:rPr lang="en-US" dirty="0"/>
              <a:t>Documentation and Blogs</a:t>
            </a:r>
          </a:p>
          <a:p>
            <a:pPr marL="916494" lvl="2"/>
            <a:r>
              <a:rPr lang="en-US" sz="2200" dirty="0">
                <a:hlinkClick r:id="rId6"/>
              </a:rPr>
              <a:t>Service Limits Documentation</a:t>
            </a:r>
            <a:endParaRPr lang="en-US" sz="2200" dirty="0"/>
          </a:p>
          <a:p>
            <a:pPr marL="916494" lvl="2"/>
            <a:r>
              <a:rPr lang="en-US" sz="2200" dirty="0">
                <a:hlinkClick r:id="rId7"/>
              </a:rPr>
              <a:t>Service Limit Reports Blog Post</a:t>
            </a:r>
            <a:endParaRPr lang="en-US" sz="2200" dirty="0"/>
          </a:p>
          <a:p>
            <a:pPr marL="383108" lvl="1"/>
            <a:r>
              <a:rPr lang="en-US" dirty="0"/>
              <a:t>Whitepapers</a:t>
            </a:r>
          </a:p>
          <a:p>
            <a:pPr marL="916494" lvl="2"/>
            <a:r>
              <a:rPr lang="en-US" sz="2200" dirty="0">
                <a:hlinkClick r:id="rId8"/>
              </a:rPr>
              <a:t>Backup, Architect and Restore Approach Using AWS Whitepaper</a:t>
            </a:r>
            <a:endParaRPr lang="en-US" sz="2200" dirty="0"/>
          </a:p>
          <a:p>
            <a:pPr marL="916494" lvl="2"/>
            <a:r>
              <a:rPr lang="en-US" sz="2200" dirty="0">
                <a:hlinkClick r:id="rId9"/>
              </a:rPr>
              <a:t>Managing Your AW Infrastructure at Scale Whitepaper</a:t>
            </a:r>
            <a:endParaRPr lang="en-US" sz="2200" dirty="0"/>
          </a:p>
          <a:p>
            <a:pPr marL="916494" lvl="2"/>
            <a:r>
              <a:rPr lang="en-US" sz="2200" dirty="0">
                <a:hlinkClick r:id="rId10"/>
              </a:rPr>
              <a:t>AWS Disaster Recovery Whitepaper</a:t>
            </a:r>
            <a:endParaRPr lang="en-US" sz="2200" dirty="0"/>
          </a:p>
          <a:p>
            <a:pPr marL="916494" lvl="2"/>
            <a:r>
              <a:rPr lang="en-US" sz="2200" dirty="0">
                <a:hlinkClick r:id="rId11"/>
              </a:rPr>
              <a:t>AWS Amazon VPC Connectivity Options Whitepaper</a:t>
            </a:r>
            <a:endParaRPr lang="en-US" sz="2200" dirty="0"/>
          </a:p>
          <a:p>
            <a:pPr marL="383108" lvl="1"/>
            <a:r>
              <a:rPr lang="en-US" dirty="0"/>
              <a:t>AWS Support</a:t>
            </a:r>
          </a:p>
          <a:p>
            <a:pPr marL="916494" lvl="2"/>
            <a:r>
              <a:rPr lang="en-US" sz="2200" dirty="0">
                <a:hlinkClick r:id="rId12"/>
              </a:rPr>
              <a:t>AWS Premium Support</a:t>
            </a:r>
            <a:endParaRPr lang="en-US" sz="2200" dirty="0"/>
          </a:p>
          <a:p>
            <a:pPr marL="916494" lvl="2"/>
            <a:r>
              <a:rPr lang="en-US" sz="2200" dirty="0">
                <a:hlinkClick r:id="rId13"/>
              </a:rPr>
              <a:t>Trusted Advisor</a:t>
            </a:r>
            <a:endParaRPr lang="en-US" sz="2200" dirty="0"/>
          </a:p>
        </p:txBody>
      </p:sp>
    </p:spTree>
    <p:custDataLst>
      <p:tags r:id="rId1"/>
    </p:custDataLst>
    <p:extLst>
      <p:ext uri="{BB962C8B-B14F-4D97-AF65-F5344CB8AC3E}">
        <p14:creationId xmlns:p14="http://schemas.microsoft.com/office/powerpoint/2010/main" val="883502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208812"/>
            <a:ext cx="11095836" cy="2091390"/>
          </a:xfrm>
        </p:spPr>
        <p:txBody>
          <a:bodyPr>
            <a:noAutofit/>
          </a:bodyPr>
          <a:lstStyle/>
          <a:p>
            <a:r>
              <a:rPr lang="en-US" sz="4800"/>
              <a:t>Part 3: Reliability </a:t>
            </a:r>
            <a:r>
              <a:rPr lang="en-US" sz="4800" dirty="0"/>
              <a:t>Pillar Questions</a:t>
            </a:r>
          </a:p>
        </p:txBody>
      </p:sp>
    </p:spTree>
    <p:custDataLst>
      <p:tags r:id="rId1"/>
    </p:custDataLst>
    <p:extLst>
      <p:ext uri="{BB962C8B-B14F-4D97-AF65-F5344CB8AC3E}">
        <p14:creationId xmlns:p14="http://schemas.microsoft.com/office/powerpoint/2010/main" val="308675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Reliability Question #1</a:t>
            </a:r>
          </a:p>
        </p:txBody>
      </p:sp>
      <p:sp>
        <p:nvSpPr>
          <p:cNvPr id="6" name="Content Placeholder 5"/>
          <p:cNvSpPr txBox="1">
            <a:spLocks/>
          </p:cNvSpPr>
          <p:nvPr/>
        </p:nvSpPr>
        <p:spPr>
          <a:xfrm>
            <a:off x="238538" y="3840242"/>
            <a:ext cx="11458161" cy="212623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90000"/>
              </a:lnSpc>
              <a:spcBef>
                <a:spcPts val="18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Monitor and manage limits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by evaluating your potential usage on AWS, increase your regional limits appropriately, and allow planned growth in usage. </a:t>
            </a:r>
          </a:p>
          <a:p>
            <a:pPr marL="457200" lvl="1" indent="-457200" defTabSz="914400">
              <a:lnSpc>
                <a:spcPct val="90000"/>
              </a:lnSpc>
              <a:spcBef>
                <a:spcPts val="18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Set up automated monitoring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by implementing tools such as SDKs to alert you when thresholds are being approached.</a:t>
            </a:r>
          </a:p>
          <a:p>
            <a:pPr marL="457200" lvl="1" indent="-457200" defTabSz="914400">
              <a:lnSpc>
                <a:spcPct val="90000"/>
              </a:lnSpc>
              <a:spcBef>
                <a:spcPts val="18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Be aware of fixed service limits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that are unchangeable and architect around those.</a:t>
            </a:r>
            <a:endParaRPr lang="en-US" dirty="0">
              <a:solidFill>
                <a:srgbClr val="474746"/>
              </a:solidFill>
            </a:endParaRPr>
          </a:p>
        </p:txBody>
      </p:sp>
      <p:sp>
        <p:nvSpPr>
          <p:cNvPr id="9" name="Content Placeholder 2"/>
          <p:cNvSpPr txBox="1">
            <a:spLocks/>
          </p:cNvSpPr>
          <p:nvPr/>
        </p:nvSpPr>
        <p:spPr>
          <a:xfrm>
            <a:off x="2074485" y="1567661"/>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managing AWS service limits </a:t>
            </a:r>
            <a:b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for your account?</a:t>
            </a:r>
          </a:p>
        </p:txBody>
      </p:sp>
      <p:sp>
        <p:nvSpPr>
          <p:cNvPr id="10" name="TextBox 9"/>
          <p:cNvSpPr txBox="1"/>
          <p:nvPr/>
        </p:nvSpPr>
        <p:spPr>
          <a:xfrm>
            <a:off x="4939983" y="3041122"/>
            <a:ext cx="2355339" cy="461665"/>
          </a:xfrm>
          <a:prstGeom prst="rect">
            <a:avLst/>
          </a:prstGeom>
          <a:noFill/>
          <a:ln>
            <a:noFill/>
          </a:ln>
          <a:effectLst/>
        </p:spPr>
        <p:txBody>
          <a:bodyPr wrap="square" rtlCol="0">
            <a:spAutoFit/>
          </a:bodyPr>
          <a:lstStyle/>
          <a:p>
            <a:pPr algn="ct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Best practices</a:t>
            </a:r>
          </a:p>
        </p:txBody>
      </p:sp>
    </p:spTree>
    <p:custDataLst>
      <p:tags r:id="rId1"/>
    </p:custDataLst>
    <p:extLst>
      <p:ext uri="{BB962C8B-B14F-4D97-AF65-F5344CB8AC3E}">
        <p14:creationId xmlns:p14="http://schemas.microsoft.com/office/powerpoint/2010/main" val="180613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Reliability Question #2</a:t>
            </a:r>
          </a:p>
        </p:txBody>
      </p:sp>
      <p:sp>
        <p:nvSpPr>
          <p:cNvPr id="6" name="Content Placeholder 5"/>
          <p:cNvSpPr txBox="1">
            <a:spLocks/>
          </p:cNvSpPr>
          <p:nvPr/>
        </p:nvSpPr>
        <p:spPr>
          <a:xfrm>
            <a:off x="276372" y="3222503"/>
            <a:ext cx="5411273" cy="3261420"/>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lvl="1" indent="-457200">
              <a:lnSpc>
                <a:spcPct val="110000"/>
              </a:lnSpc>
              <a:spcBef>
                <a:spcPts val="1200"/>
              </a:spcBef>
              <a:buClr>
                <a:schemeClr val="bg2">
                  <a:lumMod val="10000"/>
                </a:schemeClr>
              </a:buClr>
              <a:buSzPct val="125000"/>
              <a:buFontTx/>
              <a:buBlip>
                <a:blip r:embed="rId4"/>
              </a:buBlip>
              <a:defRPr sz="55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marL="738187" lvl="2" indent="-457200">
              <a:lnSpc>
                <a:spcPct val="110000"/>
              </a:lnSpc>
              <a:spcBef>
                <a:spcPts val="600"/>
              </a:spcBef>
              <a:buClr>
                <a:schemeClr val="bg2">
                  <a:lumMod val="10000"/>
                </a:schemeClr>
              </a:buClr>
              <a:buFont typeface="Wingdings" panose="05000000000000000000" pitchFamily="2" charset="2"/>
              <a:buBlip>
                <a:blip r:embed="rId4"/>
              </a:buBlip>
              <a:defRPr sz="4900" b="0" i="0" baseline="0">
                <a:latin typeface="Amazon Ember Light" panose="020B0403020204020204" pitchFamily="34" charset="0"/>
                <a:ea typeface="Amazon Ember Light" panose="020B0403020204020204" pitchFamily="34" charset="0"/>
                <a:cs typeface="Amazon Ember Light" panose="020B0403020204020204" pitchFamily="34" charset="0"/>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342900" lvl="1" indent="-342900">
              <a:lnSpc>
                <a:spcPct val="100000"/>
              </a:lnSpc>
            </a:pPr>
            <a:r>
              <a:rPr lang="en-US" sz="2200" dirty="0"/>
              <a:t>Use </a:t>
            </a:r>
            <a:r>
              <a:rPr lang="en-US" sz="2200" b="1" dirty="0">
                <a:latin typeface="Amazon Ember" panose="020B0603020204020204" pitchFamily="34" charset="0"/>
                <a:ea typeface="Amazon Ember" panose="020B0603020204020204" pitchFamily="34" charset="0"/>
                <a:cs typeface="Amazon Ember" panose="020B0603020204020204" pitchFamily="34" charset="0"/>
              </a:rPr>
              <a:t>highly available connectivity to AWS </a:t>
            </a:r>
            <a:r>
              <a:rPr lang="en-US" sz="2200" dirty="0"/>
              <a:t>with:</a:t>
            </a:r>
          </a:p>
          <a:p>
            <a:pPr marL="800100" lvl="2" indent="-228600">
              <a:lnSpc>
                <a:spcPct val="100000"/>
              </a:lnSpc>
              <a:spcBef>
                <a:spcPts val="1200"/>
              </a:spcBef>
            </a:pPr>
            <a:r>
              <a:rPr lang="en-US" sz="2000" dirty="0"/>
              <a:t>Multiple AWS Direct Connect circuits</a:t>
            </a:r>
          </a:p>
          <a:p>
            <a:pPr marL="800100" lvl="2" indent="-228600">
              <a:lnSpc>
                <a:spcPct val="100000"/>
              </a:lnSpc>
              <a:spcBef>
                <a:spcPts val="1200"/>
              </a:spcBef>
            </a:pPr>
            <a:r>
              <a:rPr lang="en-US" sz="2000" dirty="0"/>
              <a:t>Multiple VPN tunnels</a:t>
            </a:r>
          </a:p>
          <a:p>
            <a:pPr marL="800100" lvl="2" indent="-228600">
              <a:lnSpc>
                <a:spcPct val="100000"/>
              </a:lnSpc>
              <a:spcBef>
                <a:spcPts val="1200"/>
              </a:spcBef>
            </a:pPr>
            <a:r>
              <a:rPr lang="en-US" sz="2000" dirty="0"/>
              <a:t>AWS Marketplace appliances</a:t>
            </a:r>
          </a:p>
          <a:p>
            <a:pPr lvl="1">
              <a:lnSpc>
                <a:spcPct val="100000"/>
              </a:lnSpc>
            </a:pPr>
            <a:r>
              <a:rPr lang="en-US" sz="2200" dirty="0"/>
              <a:t>Size your IP subnet allocation to be large enough to accommodate future expansion.</a:t>
            </a:r>
          </a:p>
          <a:p>
            <a:pPr marL="571500" lvl="2" indent="-228600">
              <a:lnSpc>
                <a:spcPct val="100000"/>
              </a:lnSpc>
              <a:spcBef>
                <a:spcPts val="1200"/>
              </a:spcBef>
            </a:pPr>
            <a:endParaRPr lang="en-US" sz="2000" dirty="0"/>
          </a:p>
          <a:p>
            <a:pPr lvl="1">
              <a:lnSpc>
                <a:spcPct val="100000"/>
              </a:lnSpc>
            </a:pPr>
            <a:endParaRPr lang="en-US" sz="2000" dirty="0"/>
          </a:p>
        </p:txBody>
      </p:sp>
      <p:sp>
        <p:nvSpPr>
          <p:cNvPr id="7" name="Content Placeholder 5"/>
          <p:cNvSpPr txBox="1">
            <a:spLocks/>
          </p:cNvSpPr>
          <p:nvPr/>
        </p:nvSpPr>
        <p:spPr>
          <a:xfrm>
            <a:off x="5796169" y="3217475"/>
            <a:ext cx="6049965" cy="3404994"/>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5"/>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spcBef>
                <a:spcPts val="12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b="1" dirty="0">
                <a:latin typeface="Amazon Ember" panose="020B0603020204020204" pitchFamily="34" charset="0"/>
                <a:ea typeface="Amazon Ember" panose="020B0603020204020204" pitchFamily="34" charset="0"/>
                <a:cs typeface="Amazon Ember" panose="020B0603020204020204" pitchFamily="34" charset="0"/>
              </a:rPr>
              <a:t>highly available connectivity to the system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with</a:t>
            </a:r>
            <a:r>
              <a:rPr lang="en-US" dirty="0"/>
              <a:t>: </a:t>
            </a:r>
          </a:p>
          <a:p>
            <a:pPr marL="800100" lvl="2" indent="-228600" defTabSz="914400">
              <a:spcBef>
                <a:spcPts val="1200"/>
              </a:spcBef>
              <a:buClr>
                <a:schemeClr val="bg2">
                  <a:lumMod val="10000"/>
                </a:schemeClr>
              </a:buClr>
              <a:buBlip>
                <a:blip r:embed="rId4"/>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Highly available load balancing and/or proxy</a:t>
            </a:r>
          </a:p>
          <a:p>
            <a:pPr marL="800100" lvl="2" indent="-228600" defTabSz="914400">
              <a:spcBef>
                <a:spcPts val="1200"/>
              </a:spcBef>
              <a:buClr>
                <a:schemeClr val="bg2">
                  <a:lumMod val="10000"/>
                </a:schemeClr>
              </a:buClr>
              <a:buBlip>
                <a:blip r:embed="rId4"/>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DNS-based solutions</a:t>
            </a:r>
          </a:p>
          <a:p>
            <a:pPr marL="800100" lvl="2" indent="-228600" defTabSz="914400">
              <a:spcBef>
                <a:spcPts val="1200"/>
              </a:spcBef>
              <a:buClr>
                <a:schemeClr val="bg2">
                  <a:lumMod val="10000"/>
                </a:schemeClr>
              </a:buClr>
              <a:buBlip>
                <a:blip r:embed="rId4"/>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Marketplace appliances</a:t>
            </a:r>
          </a:p>
          <a:p>
            <a:pPr marL="457200" lvl="1" indent="-457200" defTabSz="914400">
              <a:spcBef>
                <a:spcPts val="1200"/>
              </a:spcBef>
              <a:buClr>
                <a:schemeClr val="bg2">
                  <a:lumMod val="10000"/>
                </a:schemeClr>
              </a:buClr>
              <a:buBlip>
                <a:blip r:embed="rId4"/>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 non-overlapping private IP ranges between all of your environments in and out of the cloud.</a:t>
            </a:r>
          </a:p>
        </p:txBody>
      </p:sp>
      <p:sp>
        <p:nvSpPr>
          <p:cNvPr id="10" name="Content Placeholder 2"/>
          <p:cNvSpPr txBox="1">
            <a:spLocks/>
          </p:cNvSpPr>
          <p:nvPr/>
        </p:nvSpPr>
        <p:spPr>
          <a:xfrm>
            <a:off x="2083393" y="1353295"/>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planning your network topology          on AWS?</a:t>
            </a:r>
          </a:p>
        </p:txBody>
      </p:sp>
      <p:sp>
        <p:nvSpPr>
          <p:cNvPr id="11" name="TextBox 10"/>
          <p:cNvSpPr txBox="1"/>
          <p:nvPr/>
        </p:nvSpPr>
        <p:spPr>
          <a:xfrm>
            <a:off x="4939983" y="2667907"/>
            <a:ext cx="2355339" cy="461665"/>
          </a:xfrm>
          <a:prstGeom prst="rect">
            <a:avLst/>
          </a:prstGeom>
          <a:noFill/>
          <a:ln>
            <a:noFill/>
          </a:ln>
          <a:effectLst/>
        </p:spPr>
        <p:txBody>
          <a:bodyPr wrap="square" rtlCol="0">
            <a:spAutoFit/>
          </a:bodyPr>
          <a:lstStyle/>
          <a:p>
            <a:pPr algn="ct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Best practices</a:t>
            </a:r>
          </a:p>
        </p:txBody>
      </p:sp>
    </p:spTree>
    <p:custDataLst>
      <p:tags r:id="rId1"/>
    </p:custDataLst>
    <p:extLst>
      <p:ext uri="{BB962C8B-B14F-4D97-AF65-F5344CB8AC3E}">
        <p14:creationId xmlns:p14="http://schemas.microsoft.com/office/powerpoint/2010/main" val="884133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Reliability Question #3</a:t>
            </a:r>
          </a:p>
        </p:txBody>
      </p:sp>
      <p:sp>
        <p:nvSpPr>
          <p:cNvPr id="6" name="Content Placeholder 5"/>
          <p:cNvSpPr txBox="1">
            <a:spLocks/>
          </p:cNvSpPr>
          <p:nvPr/>
        </p:nvSpPr>
        <p:spPr>
          <a:xfrm>
            <a:off x="695059" y="3749375"/>
            <a:ext cx="10753991"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90000"/>
              </a:lnSpc>
              <a:spcBef>
                <a:spcPts val="2400"/>
              </a:spcBef>
              <a:buClr>
                <a:schemeClr val="bg2">
                  <a:lumMod val="10000"/>
                </a:schemeClr>
              </a:buClr>
              <a:buBlip>
                <a:blip r:embed="rId5"/>
              </a:buBlip>
            </a:pPr>
            <a:r>
              <a:rPr lang="en-US" sz="2400" b="1" dirty="0">
                <a:latin typeface="Amazon Ember" panose="020B0603020204020204" pitchFamily="34" charset="0"/>
                <a:ea typeface="Amazon Ember" panose="020B0603020204020204" pitchFamily="34" charset="0"/>
                <a:cs typeface="Amazon Ember" panose="020B0603020204020204" pitchFamily="34" charset="0"/>
              </a:rPr>
              <a:t>Plan</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ahead with an ongoing engagement or relationship with AWS Support or an APN Partner.</a:t>
            </a:r>
          </a:p>
          <a:p>
            <a:pPr marL="457200" lvl="1" indent="-457200" defTabSz="914400">
              <a:lnSpc>
                <a:spcPct val="90000"/>
              </a:lnSpc>
              <a:spcBef>
                <a:spcPts val="2400"/>
              </a:spcBef>
              <a:buClr>
                <a:schemeClr val="bg2">
                  <a:lumMod val="10000"/>
                </a:schemeClr>
              </a:buClr>
              <a:buBlip>
                <a:blip r:embed="rId5"/>
              </a:buBlip>
            </a:pPr>
            <a:r>
              <a:rPr lang="en-US" sz="2400" b="1" dirty="0">
                <a:latin typeface="Amazon Ember" panose="020B0603020204020204" pitchFamily="34" charset="0"/>
                <a:ea typeface="Amazon Ember" panose="020B0603020204020204" pitchFamily="34" charset="0"/>
                <a:cs typeface="Amazon Ember" panose="020B0603020204020204" pitchFamily="34" charset="0"/>
              </a:rPr>
              <a:t>Use AWS Support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APIs by integrating them with your internal monitoring and ticketing systems</a:t>
            </a:r>
          </a:p>
          <a:p>
            <a:pPr lvl="1">
              <a:spcBef>
                <a:spcPts val="2400"/>
              </a:spcBef>
              <a:buClr>
                <a:srgbClr val="F8F8F8">
                  <a:lumMod val="10000"/>
                </a:srgbClr>
              </a:buClr>
              <a:buFont typeface="Arial" panose="020B0604020202020204" pitchFamily="34" charset="0"/>
              <a:buChar char="•"/>
            </a:pPr>
            <a:endParaRPr lang="en-US" sz="2400" dirty="0">
              <a:solidFill>
                <a:srgbClr val="474746"/>
              </a:solidFill>
            </a:endParaRPr>
          </a:p>
        </p:txBody>
      </p:sp>
      <p:sp>
        <p:nvSpPr>
          <p:cNvPr id="10" name="Content Placeholder 2"/>
          <p:cNvSpPr txBox="1">
            <a:spLocks/>
          </p:cNvSpPr>
          <p:nvPr/>
        </p:nvSpPr>
        <p:spPr>
          <a:xfrm>
            <a:off x="2103060" y="1628363"/>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Do you have an escalation path to deal with         technical issues?</a:t>
            </a:r>
          </a:p>
        </p:txBody>
      </p:sp>
      <p:sp>
        <p:nvSpPr>
          <p:cNvPr id="11" name="TextBox 10"/>
          <p:cNvSpPr txBox="1"/>
          <p:nvPr/>
        </p:nvSpPr>
        <p:spPr>
          <a:xfrm>
            <a:off x="4939983" y="3048912"/>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3115774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Part 1: Principles of the Reliability Pillar</a:t>
            </a:r>
          </a:p>
        </p:txBody>
      </p:sp>
    </p:spTree>
    <p:custDataLst>
      <p:tags r:id="rId1"/>
    </p:custDataLst>
    <p:extLst>
      <p:ext uri="{BB962C8B-B14F-4D97-AF65-F5344CB8AC3E}">
        <p14:creationId xmlns:p14="http://schemas.microsoft.com/office/powerpoint/2010/main" val="60189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Reliability Question #4</a:t>
            </a:r>
          </a:p>
        </p:txBody>
      </p:sp>
      <p:sp>
        <p:nvSpPr>
          <p:cNvPr id="6" name="Content Placeholder 5"/>
          <p:cNvSpPr txBox="1">
            <a:spLocks/>
          </p:cNvSpPr>
          <p:nvPr/>
        </p:nvSpPr>
        <p:spPr>
          <a:xfrm>
            <a:off x="695059" y="3355115"/>
            <a:ext cx="5239101" cy="3253503"/>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lvl="1" indent="-457200">
              <a:lnSpc>
                <a:spcPct val="130000"/>
              </a:lnSpc>
              <a:spcBef>
                <a:spcPts val="600"/>
              </a:spcBef>
              <a:buClr>
                <a:schemeClr val="bg2">
                  <a:lumMod val="10000"/>
                </a:schemeClr>
              </a:buClr>
              <a:buSzPct val="125000"/>
              <a:buFontTx/>
              <a:buBlip>
                <a:blip r:embed="rId4"/>
              </a:buBlip>
              <a:defRPr sz="55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marL="738187" lvl="2" indent="-457200">
              <a:lnSpc>
                <a:spcPct val="130000"/>
              </a:lnSpc>
              <a:spcBef>
                <a:spcPts val="600"/>
              </a:spcBef>
              <a:buClr>
                <a:schemeClr val="bg2">
                  <a:lumMod val="10000"/>
                </a:schemeClr>
              </a:buClr>
              <a:buFont typeface="Wingdings" panose="05000000000000000000" pitchFamily="2" charset="2"/>
              <a:buBlip>
                <a:blip r:embed="rId4"/>
              </a:buBlip>
              <a:defRPr sz="5300" b="0" i="0" baseline="0">
                <a:latin typeface="Amazon Ember Light" panose="020B0403020204020204" pitchFamily="34" charset="0"/>
                <a:ea typeface="Amazon Ember Light" panose="020B0403020204020204" pitchFamily="34" charset="0"/>
                <a:cs typeface="Amazon Ember Light" panose="020B0403020204020204" pitchFamily="34" charset="0"/>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lnSpc>
                <a:spcPct val="110000"/>
              </a:lnSpc>
            </a:pPr>
            <a:r>
              <a:rPr lang="en-US" sz="2200" dirty="0"/>
              <a:t>Use </a:t>
            </a:r>
            <a:r>
              <a:rPr lang="en-US" sz="2200" b="1" dirty="0">
                <a:latin typeface="Amazon Ember" panose="020B0603020204020204" pitchFamily="34" charset="0"/>
                <a:ea typeface="Amazon Ember" panose="020B0603020204020204" pitchFamily="34" charset="0"/>
                <a:cs typeface="Amazon Ember" panose="020B0603020204020204" pitchFamily="34" charset="0"/>
              </a:rPr>
              <a:t>automated</a:t>
            </a: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200" b="1" dirty="0">
                <a:latin typeface="Amazon Ember" panose="020B0603020204020204" pitchFamily="34" charset="0"/>
                <a:ea typeface="Amazon Ember" panose="020B0603020204020204" pitchFamily="34" charset="0"/>
                <a:cs typeface="Amazon Ember" panose="020B0603020204020204" pitchFamily="34" charset="0"/>
              </a:rPr>
              <a:t>scaling</a:t>
            </a:r>
            <a:r>
              <a:rPr lang="en-US" sz="2200"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200" dirty="0"/>
              <a:t>features from services such as:</a:t>
            </a:r>
          </a:p>
          <a:p>
            <a:pPr marL="800100" lvl="2" indent="-292100">
              <a:lnSpc>
                <a:spcPct val="110000"/>
              </a:lnSpc>
            </a:pPr>
            <a:r>
              <a:rPr lang="en-US" sz="2000" dirty="0"/>
              <a:t>Amazon S3</a:t>
            </a:r>
          </a:p>
          <a:p>
            <a:pPr marL="800100" lvl="2" indent="-292100">
              <a:lnSpc>
                <a:spcPct val="110000"/>
              </a:lnSpc>
            </a:pPr>
            <a:r>
              <a:rPr lang="en-US" sz="2000" dirty="0"/>
              <a:t>Amazon CloudFront</a:t>
            </a:r>
          </a:p>
          <a:p>
            <a:pPr marL="800100" lvl="2" indent="-292100">
              <a:lnSpc>
                <a:spcPct val="110000"/>
              </a:lnSpc>
            </a:pPr>
            <a:r>
              <a:rPr lang="en-US" sz="2000" dirty="0"/>
              <a:t>Auto Scaling</a:t>
            </a:r>
          </a:p>
          <a:p>
            <a:pPr marL="800100" lvl="2" indent="-292100">
              <a:lnSpc>
                <a:spcPct val="110000"/>
              </a:lnSpc>
            </a:pPr>
            <a:r>
              <a:rPr lang="en-US" sz="2000" dirty="0"/>
              <a:t>Amazon DynamoDB</a:t>
            </a:r>
          </a:p>
          <a:p>
            <a:pPr marL="800100" lvl="2" indent="-292100">
              <a:lnSpc>
                <a:spcPct val="110000"/>
              </a:lnSpc>
            </a:pPr>
            <a:r>
              <a:rPr lang="en-US" sz="2000" dirty="0"/>
              <a:t>AWS Elastic Beanstalk </a:t>
            </a:r>
          </a:p>
          <a:p>
            <a:pPr lvl="1">
              <a:spcBef>
                <a:spcPts val="0"/>
              </a:spcBef>
            </a:pPr>
            <a:endParaRPr lang="en-US" sz="1600" dirty="0"/>
          </a:p>
        </p:txBody>
      </p:sp>
      <p:sp>
        <p:nvSpPr>
          <p:cNvPr id="7" name="Content Placeholder 5"/>
          <p:cNvSpPr txBox="1">
            <a:spLocks/>
          </p:cNvSpPr>
          <p:nvPr/>
        </p:nvSpPr>
        <p:spPr>
          <a:xfrm>
            <a:off x="6293394" y="3355115"/>
            <a:ext cx="5124172"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5"/>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600"/>
              </a:spcBef>
              <a:buClr>
                <a:schemeClr val="bg2">
                  <a:lumMod val="10000"/>
                </a:schemeClr>
              </a:buClr>
              <a:buBlip>
                <a:blip r:embed="rId4"/>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Adopt a </a:t>
            </a:r>
            <a:r>
              <a:rPr lang="en-US" b="1" dirty="0">
                <a:latin typeface="Amazon Ember" panose="020B0603020204020204" pitchFamily="34" charset="0"/>
                <a:ea typeface="Amazon Ember" panose="020B0603020204020204" pitchFamily="34" charset="0"/>
                <a:cs typeface="Amazon Ember" panose="020B0603020204020204" pitchFamily="34" charset="0"/>
              </a:rPr>
              <a:t>load</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testing</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methodology to measure if scaling activity will meet your application requirements. </a:t>
            </a:r>
          </a:p>
        </p:txBody>
      </p:sp>
      <p:sp>
        <p:nvSpPr>
          <p:cNvPr id="10" name="TextBox 9"/>
          <p:cNvSpPr txBox="1"/>
          <p:nvPr/>
        </p:nvSpPr>
        <p:spPr>
          <a:xfrm>
            <a:off x="4939983" y="2894362"/>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
        <p:nvSpPr>
          <p:cNvPr id="11" name="Content Placeholder 2"/>
          <p:cNvSpPr txBox="1">
            <a:spLocks/>
          </p:cNvSpPr>
          <p:nvPr/>
        </p:nvSpPr>
        <p:spPr>
          <a:xfrm>
            <a:off x="2092494" y="1623166"/>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does your system adapt to changes </a:t>
            </a:r>
            <a:b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 demand?</a:t>
            </a:r>
          </a:p>
        </p:txBody>
      </p:sp>
    </p:spTree>
    <p:custDataLst>
      <p:tags r:id="rId1"/>
    </p:custDataLst>
    <p:extLst>
      <p:ext uri="{BB962C8B-B14F-4D97-AF65-F5344CB8AC3E}">
        <p14:creationId xmlns:p14="http://schemas.microsoft.com/office/powerpoint/2010/main" val="2715766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Reliability Question #5</a:t>
            </a:r>
          </a:p>
        </p:txBody>
      </p:sp>
      <p:sp>
        <p:nvSpPr>
          <p:cNvPr id="6" name="Content Placeholder 4"/>
          <p:cNvSpPr txBox="1">
            <a:spLocks/>
          </p:cNvSpPr>
          <p:nvPr/>
        </p:nvSpPr>
        <p:spPr>
          <a:xfrm>
            <a:off x="695057" y="3458435"/>
            <a:ext cx="5120640" cy="25210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2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Monitor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your applications with:</a:t>
            </a:r>
          </a:p>
          <a:p>
            <a:pPr marL="800100" lvl="2" indent="-2921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p>
            <a:pPr marL="800100" lvl="2" indent="-2921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Third-party tools</a:t>
            </a:r>
          </a:p>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Configure </a:t>
            </a:r>
            <a:r>
              <a:rPr lang="en-US" b="1" dirty="0">
                <a:latin typeface="Amazon Ember" panose="020B0603020204020204" pitchFamily="34" charset="0"/>
                <a:ea typeface="Amazon Ember" panose="020B0603020204020204" pitchFamily="34" charset="0"/>
                <a:cs typeface="Amazon Ember" panose="020B0603020204020204" pitchFamily="34" charset="0"/>
              </a:rPr>
              <a:t>notifications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for when significant events occur.</a:t>
            </a:r>
          </a:p>
          <a:p>
            <a:pPr lvl="1">
              <a:spcBef>
                <a:spcPts val="1200"/>
              </a:spcBef>
              <a:buClr>
                <a:srgbClr val="F8F8F8">
                  <a:lumMod val="10000"/>
                </a:srgbClr>
              </a:buClr>
              <a:buFont typeface="Arial" panose="020B0604020202020204" pitchFamily="34" charset="0"/>
              <a:buChar char="•"/>
            </a:pPr>
            <a:endParaRPr lang="en-US" sz="1867" dirty="0">
              <a:solidFill>
                <a:srgbClr val="474746"/>
              </a:solidFill>
            </a:endParaRPr>
          </a:p>
        </p:txBody>
      </p:sp>
      <p:sp>
        <p:nvSpPr>
          <p:cNvPr id="7" name="Content Placeholder 5"/>
          <p:cNvSpPr txBox="1">
            <a:spLocks/>
          </p:cNvSpPr>
          <p:nvPr/>
        </p:nvSpPr>
        <p:spPr>
          <a:xfrm>
            <a:off x="6293394" y="3458435"/>
            <a:ext cx="5124172"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b="1" dirty="0">
                <a:latin typeface="Amazon Ember" panose="020B0603020204020204" pitchFamily="34" charset="0"/>
                <a:ea typeface="Amazon Ember" panose="020B0603020204020204" pitchFamily="34" charset="0"/>
                <a:cs typeface="Amazon Ember" panose="020B0603020204020204" pitchFamily="34" charset="0"/>
              </a:rPr>
              <a:t>automation</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to take action when failure is detected.</a:t>
            </a:r>
          </a:p>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Perform frequent </a:t>
            </a:r>
            <a:r>
              <a:rPr lang="en-US" b="1" dirty="0">
                <a:latin typeface="Amazon Ember" panose="020B0603020204020204" pitchFamily="34" charset="0"/>
                <a:ea typeface="Amazon Ember" panose="020B0603020204020204" pitchFamily="34" charset="0"/>
                <a:cs typeface="Amazon Ember" panose="020B0603020204020204" pitchFamily="34" charset="0"/>
              </a:rPr>
              <a:t>reviews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of the system based on significant events to evaluate the architecture.</a:t>
            </a:r>
          </a:p>
        </p:txBody>
      </p:sp>
      <p:sp>
        <p:nvSpPr>
          <p:cNvPr id="10" name="Content Placeholder 2"/>
          <p:cNvSpPr txBox="1">
            <a:spLocks/>
          </p:cNvSpPr>
          <p:nvPr/>
        </p:nvSpPr>
        <p:spPr>
          <a:xfrm>
            <a:off x="2092918" y="1540734"/>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monitoring AWS resources?</a:t>
            </a:r>
          </a:p>
        </p:txBody>
      </p:sp>
      <p:sp>
        <p:nvSpPr>
          <p:cNvPr id="11" name="TextBox 10"/>
          <p:cNvSpPr txBox="1"/>
          <p:nvPr/>
        </p:nvSpPr>
        <p:spPr>
          <a:xfrm>
            <a:off x="4939983" y="2894362"/>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280186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Reliability Question #6</a:t>
            </a:r>
          </a:p>
        </p:txBody>
      </p:sp>
      <p:sp>
        <p:nvSpPr>
          <p:cNvPr id="4" name="TextBox 3"/>
          <p:cNvSpPr txBox="1"/>
          <p:nvPr/>
        </p:nvSpPr>
        <p:spPr>
          <a:xfrm>
            <a:off x="3711663" y="3520221"/>
            <a:ext cx="4613091"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a:t>
            </a:r>
          </a:p>
        </p:txBody>
      </p:sp>
      <p:sp>
        <p:nvSpPr>
          <p:cNvPr id="6" name="Content Placeholder 5"/>
          <p:cNvSpPr txBox="1">
            <a:spLocks/>
          </p:cNvSpPr>
          <p:nvPr/>
        </p:nvSpPr>
        <p:spPr>
          <a:xfrm>
            <a:off x="837930" y="4222166"/>
            <a:ext cx="10722508" cy="82867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lgn="ctr" defTabSz="914400">
              <a:lnSpc>
                <a:spcPct val="90000"/>
              </a:lnSpc>
              <a:spcBef>
                <a:spcPts val="1800"/>
              </a:spcBef>
              <a:buClr>
                <a:schemeClr val="bg2">
                  <a:lumMod val="10000"/>
                </a:schemeClr>
              </a:buClr>
              <a:buBlip>
                <a:blip r:embed="rId5"/>
              </a:buBlip>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Perform </a:t>
            </a:r>
            <a:r>
              <a:rPr lang="en-US" sz="2400" dirty="0">
                <a:latin typeface="Amazon Ember Medium" panose="020B0603020204030204" pitchFamily="34" charset="0"/>
                <a:ea typeface="Amazon Ember Medium" panose="020B0603020204030204" pitchFamily="34" charset="0"/>
                <a:cs typeface="Amazon Ember Medium" panose="020B0603020204030204" pitchFamily="34" charset="0"/>
              </a:rPr>
              <a:t>automated change management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for deployments and patching.</a:t>
            </a:r>
          </a:p>
          <a:p>
            <a:pPr lvl="1" algn="ctr">
              <a:buClr>
                <a:srgbClr val="FCB64C"/>
              </a:buClr>
            </a:pPr>
            <a:endParaRPr lang="en-US" sz="2400" dirty="0">
              <a:solidFill>
                <a:srgbClr val="474746"/>
              </a:solidFill>
            </a:endParaRPr>
          </a:p>
        </p:txBody>
      </p:sp>
      <p:sp>
        <p:nvSpPr>
          <p:cNvPr id="9" name="Content Placeholder 2"/>
          <p:cNvSpPr txBox="1">
            <a:spLocks/>
          </p:cNvSpPr>
          <p:nvPr/>
        </p:nvSpPr>
        <p:spPr>
          <a:xfrm>
            <a:off x="2074485" y="1804604"/>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executing change management?</a:t>
            </a:r>
          </a:p>
        </p:txBody>
      </p:sp>
    </p:spTree>
    <p:custDataLst>
      <p:tags r:id="rId1"/>
    </p:custDataLst>
    <p:extLst>
      <p:ext uri="{BB962C8B-B14F-4D97-AF65-F5344CB8AC3E}">
        <p14:creationId xmlns:p14="http://schemas.microsoft.com/office/powerpoint/2010/main" val="33822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Reliability Question #7</a:t>
            </a:r>
          </a:p>
        </p:txBody>
      </p:sp>
      <p:sp>
        <p:nvSpPr>
          <p:cNvPr id="6" name="Content Placeholder 4"/>
          <p:cNvSpPr txBox="1">
            <a:spLocks/>
          </p:cNvSpPr>
          <p:nvPr/>
        </p:nvSpPr>
        <p:spPr>
          <a:xfrm>
            <a:off x="590282" y="3572735"/>
            <a:ext cx="5120640" cy="25210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2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Back up data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that is important with a required RPO using:</a:t>
            </a:r>
          </a:p>
          <a:p>
            <a:pPr marL="800100" lvl="2" indent="-2921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S3</a:t>
            </a:r>
          </a:p>
          <a:p>
            <a:pPr marL="800100" lvl="2" indent="-2921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EBS snapshots</a:t>
            </a:r>
          </a:p>
          <a:p>
            <a:pPr marL="800100" lvl="2" indent="-2921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Third-party software</a:t>
            </a:r>
          </a:p>
          <a:p>
            <a:pPr marL="457200" lvl="1" indent="-457200" defTabSz="914400">
              <a:lnSpc>
                <a:spcPct val="110000"/>
              </a:lnSpc>
              <a:spcBef>
                <a:spcPts val="12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Secure</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and/or </a:t>
            </a:r>
            <a:r>
              <a:rPr lang="en-US" b="1" dirty="0">
                <a:latin typeface="Amazon Ember" panose="020B0603020204020204" pitchFamily="34" charset="0"/>
                <a:ea typeface="Amazon Ember" panose="020B0603020204020204" pitchFamily="34" charset="0"/>
                <a:cs typeface="Amazon Ember" panose="020B0603020204020204" pitchFamily="34" charset="0"/>
              </a:rPr>
              <a:t>encrypt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backups.</a:t>
            </a:r>
          </a:p>
          <a:p>
            <a:pPr lvl="2">
              <a:buClr>
                <a:srgbClr val="F8F8F8">
                  <a:lumMod val="10000"/>
                </a:srgbClr>
              </a:buClr>
              <a:buFont typeface="Arial" panose="020B0604020202020204" pitchFamily="34" charset="0"/>
              <a:buChar char="•"/>
            </a:pPr>
            <a:endParaRPr lang="en-US" sz="1600" dirty="0">
              <a:solidFill>
                <a:srgbClr val="474746"/>
              </a:solidFill>
            </a:endParaRPr>
          </a:p>
        </p:txBody>
      </p:sp>
      <p:sp>
        <p:nvSpPr>
          <p:cNvPr id="7" name="Content Placeholder 5"/>
          <p:cNvSpPr txBox="1">
            <a:spLocks/>
          </p:cNvSpPr>
          <p:nvPr/>
        </p:nvSpPr>
        <p:spPr>
          <a:xfrm>
            <a:off x="6086475" y="3572735"/>
            <a:ext cx="5619749" cy="3077447"/>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2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Automate backups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using</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a:t>
            </a:r>
          </a:p>
          <a:p>
            <a:pPr marL="800100" lvl="2" indent="-2921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features</a:t>
            </a:r>
          </a:p>
          <a:p>
            <a:pPr marL="800100" lvl="2" indent="-2921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Marketplace solutions</a:t>
            </a:r>
          </a:p>
          <a:p>
            <a:pPr marL="800100" lvl="2" indent="-2921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Third-party software</a:t>
            </a:r>
          </a:p>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Validate that the backup process implementation meets RTO and RPO through </a:t>
            </a:r>
            <a:r>
              <a:rPr lang="en-US" b="1" dirty="0">
                <a:latin typeface="Amazon Ember" panose="020B0603020204020204" pitchFamily="34" charset="0"/>
                <a:ea typeface="Amazon Ember" panose="020B0603020204020204" pitchFamily="34" charset="0"/>
                <a:cs typeface="Amazon Ember" panose="020B0603020204020204" pitchFamily="34" charset="0"/>
              </a:rPr>
              <a:t>periodic recovery testing</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a:t>
            </a:r>
          </a:p>
        </p:txBody>
      </p:sp>
      <p:sp>
        <p:nvSpPr>
          <p:cNvPr id="10" name="Content Placeholder 2"/>
          <p:cNvSpPr txBox="1">
            <a:spLocks/>
          </p:cNvSpPr>
          <p:nvPr/>
        </p:nvSpPr>
        <p:spPr>
          <a:xfrm>
            <a:off x="2083393" y="1628363"/>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backing up your data?</a:t>
            </a:r>
          </a:p>
        </p:txBody>
      </p:sp>
      <p:sp>
        <p:nvSpPr>
          <p:cNvPr id="11" name="TextBox 10"/>
          <p:cNvSpPr txBox="1"/>
          <p:nvPr/>
        </p:nvSpPr>
        <p:spPr>
          <a:xfrm>
            <a:off x="4939983" y="2894362"/>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342702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Reliability Question #8</a:t>
            </a:r>
          </a:p>
        </p:txBody>
      </p:sp>
      <p:sp>
        <p:nvSpPr>
          <p:cNvPr id="6" name="Content Placeholder 4"/>
          <p:cNvSpPr txBox="1">
            <a:spLocks/>
          </p:cNvSpPr>
          <p:nvPr/>
        </p:nvSpPr>
        <p:spPr>
          <a:xfrm>
            <a:off x="695057" y="3687035"/>
            <a:ext cx="5120640" cy="25210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 a </a:t>
            </a:r>
            <a:r>
              <a:rPr lang="en-US" b="1" dirty="0">
                <a:latin typeface="Amazon Ember" panose="020B0603020204020204" pitchFamily="34" charset="0"/>
                <a:ea typeface="Amazon Ember" panose="020B0603020204020204" pitchFamily="34" charset="0"/>
                <a:cs typeface="Amazon Ember" panose="020B0603020204020204" pitchFamily="34" charset="0"/>
              </a:rPr>
              <a:t>load</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balancer</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 front of a pool of resources.</a:t>
            </a:r>
          </a:p>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Distribute applications across </a:t>
            </a:r>
            <a:r>
              <a:rPr lang="en-US" b="1" dirty="0">
                <a:latin typeface="Amazon Ember" panose="020B0603020204020204" pitchFamily="34" charset="0"/>
                <a:ea typeface="Amazon Ember" panose="020B0603020204020204" pitchFamily="34" charset="0"/>
                <a:cs typeface="Amazon Ember" panose="020B0603020204020204" pitchFamily="34" charset="0"/>
              </a:rPr>
              <a:t>multiple Availability Zones or Regions</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a:t>
            </a:r>
          </a:p>
          <a:p>
            <a:pPr lvl="1">
              <a:spcBef>
                <a:spcPts val="1200"/>
              </a:spcBef>
              <a:buClr>
                <a:srgbClr val="FCB64C"/>
              </a:buClr>
            </a:pPr>
            <a:endParaRPr lang="en-US" sz="1867" dirty="0">
              <a:solidFill>
                <a:srgbClr val="474746"/>
              </a:solidFill>
            </a:endParaRPr>
          </a:p>
          <a:p>
            <a:pPr marL="4233" lvl="1" indent="0">
              <a:spcBef>
                <a:spcPts val="1200"/>
              </a:spcBef>
              <a:buClr>
                <a:srgbClr val="FCB64C"/>
              </a:buClr>
              <a:buNone/>
            </a:pPr>
            <a:endParaRPr lang="en-US" sz="1867" dirty="0">
              <a:solidFill>
                <a:srgbClr val="474746"/>
              </a:solidFill>
            </a:endParaRPr>
          </a:p>
        </p:txBody>
      </p:sp>
      <p:sp>
        <p:nvSpPr>
          <p:cNvPr id="7" name="Content Placeholder 5"/>
          <p:cNvSpPr txBox="1">
            <a:spLocks/>
          </p:cNvSpPr>
          <p:nvPr/>
        </p:nvSpPr>
        <p:spPr>
          <a:xfrm>
            <a:off x="6293394" y="3687035"/>
            <a:ext cx="5124172" cy="2521005"/>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b="1" dirty="0">
                <a:latin typeface="Amazon Ember" panose="020B0603020204020204" pitchFamily="34" charset="0"/>
                <a:ea typeface="Amazon Ember" panose="020B0603020204020204" pitchFamily="34" charset="0"/>
                <a:cs typeface="Amazon Ember" panose="020B0603020204020204" pitchFamily="34" charset="0"/>
              </a:rPr>
              <a:t>automated</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healing</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capabilities to detect failures and remediate.</a:t>
            </a:r>
          </a:p>
          <a:p>
            <a:pPr marL="457200" lvl="1" indent="-457200" defTabSz="914400">
              <a:spcBef>
                <a:spcPts val="12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Monitor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the health of your system continuously. </a:t>
            </a:r>
          </a:p>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Configure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notifications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for any significant events.</a:t>
            </a:r>
          </a:p>
        </p:txBody>
      </p:sp>
      <p:sp>
        <p:nvSpPr>
          <p:cNvPr id="10" name="Content Placeholder 2"/>
          <p:cNvSpPr txBox="1">
            <a:spLocks/>
          </p:cNvSpPr>
          <p:nvPr/>
        </p:nvSpPr>
        <p:spPr>
          <a:xfrm>
            <a:off x="2074485" y="1628363"/>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does your system withstand </a:t>
            </a:r>
            <a:b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component failures?</a:t>
            </a:r>
          </a:p>
        </p:txBody>
      </p:sp>
      <p:sp>
        <p:nvSpPr>
          <p:cNvPr id="11" name="TextBox 10"/>
          <p:cNvSpPr txBox="1"/>
          <p:nvPr/>
        </p:nvSpPr>
        <p:spPr>
          <a:xfrm>
            <a:off x="4939983" y="2894362"/>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578260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Reliability Question #9</a:t>
            </a:r>
          </a:p>
        </p:txBody>
      </p:sp>
      <p:sp>
        <p:nvSpPr>
          <p:cNvPr id="6" name="Content Placeholder 4"/>
          <p:cNvSpPr txBox="1">
            <a:spLocks/>
          </p:cNvSpPr>
          <p:nvPr/>
        </p:nvSpPr>
        <p:spPr>
          <a:xfrm>
            <a:off x="523607" y="3394022"/>
            <a:ext cx="5120640" cy="252100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Define</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RTO and RPO </a:t>
            </a:r>
            <a:r>
              <a:rPr lang="en-US" b="1" dirty="0">
                <a:latin typeface="Amazon Ember" panose="020B0603020204020204" pitchFamily="34" charset="0"/>
                <a:ea typeface="Amazon Ember" panose="020B0603020204020204" pitchFamily="34" charset="0"/>
                <a:cs typeface="Amazon Ember" panose="020B0603020204020204" pitchFamily="34" charset="0"/>
              </a:rPr>
              <a:t>objectives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Establish a </a:t>
            </a:r>
            <a:r>
              <a:rPr lang="en-US" b="1" dirty="0">
                <a:latin typeface="Amazon Ember" panose="020B0603020204020204" pitchFamily="34" charset="0"/>
                <a:ea typeface="Amazon Ember" panose="020B0603020204020204" pitchFamily="34" charset="0"/>
                <a:cs typeface="Amazon Ember" panose="020B0603020204020204" pitchFamily="34" charset="0"/>
              </a:rPr>
              <a:t>disaster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recovery</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strategy.</a:t>
            </a:r>
          </a:p>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Avoid </a:t>
            </a:r>
            <a:r>
              <a:rPr lang="en-US" b="1" dirty="0">
                <a:latin typeface="Amazon Ember" panose="020B0603020204020204" pitchFamily="34" charset="0"/>
                <a:ea typeface="Amazon Ember" panose="020B0603020204020204" pitchFamily="34" charset="0"/>
                <a:cs typeface="Amazon Ember" panose="020B0603020204020204" pitchFamily="34" charset="0"/>
              </a:rPr>
              <a:t>configuration</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drift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by ensuring that AMIs are up-to-date at the DR site or region.</a:t>
            </a:r>
          </a:p>
          <a:p>
            <a:pPr lvl="1">
              <a:buClr>
                <a:srgbClr val="FCB64C"/>
              </a:buClr>
            </a:pPr>
            <a:endParaRPr lang="en-US" sz="2133" dirty="0">
              <a:solidFill>
                <a:srgbClr val="474746"/>
              </a:solidFill>
            </a:endParaRPr>
          </a:p>
          <a:p>
            <a:pPr lvl="1">
              <a:buClr>
                <a:srgbClr val="FCB64C"/>
              </a:buClr>
            </a:pPr>
            <a:endParaRPr lang="en-US" sz="1867" dirty="0">
              <a:solidFill>
                <a:srgbClr val="474746"/>
              </a:solidFill>
            </a:endParaRPr>
          </a:p>
          <a:p>
            <a:pPr marL="4233" lvl="1" indent="0">
              <a:buClr>
                <a:srgbClr val="FCB64C"/>
              </a:buClr>
              <a:buNone/>
            </a:pPr>
            <a:endParaRPr lang="en-US" sz="1867" dirty="0">
              <a:solidFill>
                <a:srgbClr val="474746"/>
              </a:solidFill>
            </a:endParaRPr>
          </a:p>
        </p:txBody>
      </p:sp>
      <p:sp>
        <p:nvSpPr>
          <p:cNvPr id="7" name="Content Placeholder 5"/>
          <p:cNvSpPr txBox="1">
            <a:spLocks/>
          </p:cNvSpPr>
          <p:nvPr/>
        </p:nvSpPr>
        <p:spPr>
          <a:xfrm>
            <a:off x="5946202" y="3394022"/>
            <a:ext cx="5693348" cy="3235378"/>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Request an increase of </a:t>
            </a:r>
            <a:r>
              <a:rPr lang="en-US" b="1" dirty="0">
                <a:latin typeface="Amazon Ember" panose="020B0603020204020204" pitchFamily="34" charset="0"/>
                <a:ea typeface="Amazon Ember" panose="020B0603020204020204" pitchFamily="34" charset="0"/>
                <a:cs typeface="Amazon Ember" panose="020B0603020204020204" pitchFamily="34" charset="0"/>
              </a:rPr>
              <a:t>service</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limits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with the DR site to accommodate a failover.</a:t>
            </a:r>
          </a:p>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Regularly </a:t>
            </a:r>
            <a:r>
              <a:rPr lang="en-US" b="1" dirty="0">
                <a:latin typeface="Amazon Ember" panose="020B0603020204020204" pitchFamily="34" charset="0"/>
                <a:ea typeface="Amazon Ember" panose="020B0603020204020204" pitchFamily="34" charset="0"/>
                <a:cs typeface="Amazon Ember" panose="020B0603020204020204" pitchFamily="34" charset="0"/>
              </a:rPr>
              <a:t>test and validate disaster recovery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scenarios to ensure RTO and RPO are met.</a:t>
            </a:r>
          </a:p>
          <a:p>
            <a:pPr marL="457200" lvl="1" indent="-457200" defTabSz="914400">
              <a:spcBef>
                <a:spcPts val="1200"/>
              </a:spcBef>
              <a:buClr>
                <a:schemeClr val="bg2">
                  <a:lumMod val="10000"/>
                </a:schemeClr>
              </a:buClr>
              <a:buBlip>
                <a:blip r:embed="rId5"/>
              </a:buBlip>
            </a:pPr>
            <a:r>
              <a:rPr lang="en-US" b="1" dirty="0">
                <a:latin typeface="Amazon Ember" panose="020B0603020204020204" pitchFamily="34" charset="0"/>
                <a:ea typeface="Amazon Ember" panose="020B0603020204020204" pitchFamily="34" charset="0"/>
                <a:cs typeface="Amazon Ember" panose="020B0603020204020204" pitchFamily="34" charset="0"/>
              </a:rPr>
              <a:t>Automate</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system</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recovery</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using AWS and/or third-party tools.</a:t>
            </a:r>
          </a:p>
        </p:txBody>
      </p:sp>
      <p:sp>
        <p:nvSpPr>
          <p:cNvPr id="10" name="Content Placeholder 2"/>
          <p:cNvSpPr txBox="1">
            <a:spLocks/>
          </p:cNvSpPr>
          <p:nvPr/>
        </p:nvSpPr>
        <p:spPr>
          <a:xfrm>
            <a:off x="2063919" y="1532261"/>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planning for recovery?</a:t>
            </a:r>
          </a:p>
        </p:txBody>
      </p:sp>
      <p:sp>
        <p:nvSpPr>
          <p:cNvPr id="11" name="TextBox 10"/>
          <p:cNvSpPr txBox="1"/>
          <p:nvPr/>
        </p:nvSpPr>
        <p:spPr>
          <a:xfrm>
            <a:off x="4939983" y="2894362"/>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1929791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Review                                                </a:t>
            </a:r>
          </a:p>
        </p:txBody>
      </p:sp>
      <p:sp>
        <p:nvSpPr>
          <p:cNvPr id="9" name="Content Placeholder 2">
            <a:extLst>
              <a:ext uri="{FF2B5EF4-FFF2-40B4-BE49-F238E27FC236}">
                <a16:creationId xmlns:a16="http://schemas.microsoft.com/office/drawing/2014/main" id="{AA03B58E-9CA1-F041-8923-2FE03FDDD563}"/>
              </a:ext>
            </a:extLst>
          </p:cNvPr>
          <p:cNvSpPr>
            <a:spLocks noGrp="1"/>
          </p:cNvSpPr>
          <p:nvPr>
            <p:ph idx="1"/>
          </p:nvPr>
        </p:nvSpPr>
        <p:spPr>
          <a:xfrm>
            <a:off x="238539" y="1364336"/>
            <a:ext cx="11148648" cy="4542307"/>
          </a:xfrm>
        </p:spPr>
        <p:txBody>
          <a:bodyPr anchor="ctr">
            <a:noAutofit/>
          </a:bodyPr>
          <a:lstStyle/>
          <a:p>
            <a:pPr marL="682625" lvl="1" indent="-463550" defTabSz="342900">
              <a:lnSpc>
                <a:spcPct val="150000"/>
              </a:lnSpc>
              <a:spcBef>
                <a:spcPts val="0"/>
              </a:spcBef>
              <a:spcAft>
                <a:spcPts val="600"/>
              </a:spcAft>
              <a:buClr>
                <a:schemeClr val="accent1"/>
              </a:buClr>
              <a:tabLst>
                <a:tab pos="8461375" algn="r"/>
              </a:tabLst>
            </a:pPr>
            <a:r>
              <a:rPr lang="en-US" sz="2800" dirty="0"/>
              <a:t>Revealed the principles of the reliability pillar. </a:t>
            </a:r>
          </a:p>
          <a:p>
            <a:pPr marL="682625" lvl="1" indent="-463550" defTabSz="342900">
              <a:lnSpc>
                <a:spcPct val="150000"/>
              </a:lnSpc>
              <a:spcBef>
                <a:spcPts val="0"/>
              </a:spcBef>
              <a:spcAft>
                <a:spcPts val="600"/>
              </a:spcAft>
              <a:buClr>
                <a:schemeClr val="accent1"/>
              </a:buClr>
              <a:tabLst>
                <a:tab pos="8461375" algn="r"/>
              </a:tabLst>
            </a:pPr>
            <a:r>
              <a:rPr lang="en-US" sz="2800" dirty="0"/>
              <a:t>Discovered how to make your infrastructure more reliable. </a:t>
            </a:r>
          </a:p>
          <a:p>
            <a:pPr marL="682625" lvl="1" indent="-463550" defTabSz="342900">
              <a:lnSpc>
                <a:spcPct val="150000"/>
              </a:lnSpc>
              <a:spcBef>
                <a:spcPts val="0"/>
              </a:spcBef>
              <a:spcAft>
                <a:spcPts val="600"/>
              </a:spcAft>
              <a:buClr>
                <a:schemeClr val="accent1"/>
              </a:buClr>
              <a:tabLst>
                <a:tab pos="8461375" algn="r"/>
              </a:tabLst>
            </a:pPr>
            <a:r>
              <a:rPr lang="en-US" sz="2800" dirty="0"/>
              <a:t>Performed an exercise to improve this architecture. </a:t>
            </a:r>
          </a:p>
          <a:p>
            <a:pPr marL="682625" lvl="1" indent="-463550" defTabSz="342900">
              <a:lnSpc>
                <a:spcPct val="150000"/>
              </a:lnSpc>
              <a:spcBef>
                <a:spcPts val="0"/>
              </a:spcBef>
              <a:spcAft>
                <a:spcPts val="600"/>
              </a:spcAft>
              <a:buClr>
                <a:schemeClr val="accent1"/>
              </a:buClr>
              <a:tabLst>
                <a:tab pos="8461375" algn="r"/>
              </a:tabLst>
            </a:pPr>
            <a:r>
              <a:rPr lang="en-US" sz="2800" dirty="0"/>
              <a:t>Finished Lab: Multi-Region Failover with Amazon Route 53.</a:t>
            </a:r>
          </a:p>
          <a:p>
            <a:pPr marL="682625" lvl="1" indent="-463550" defTabSz="342900">
              <a:lnSpc>
                <a:spcPct val="150000"/>
              </a:lnSpc>
              <a:spcBef>
                <a:spcPts val="0"/>
              </a:spcBef>
              <a:spcAft>
                <a:spcPts val="600"/>
              </a:spcAft>
              <a:buClr>
                <a:schemeClr val="accent1"/>
              </a:buClr>
              <a:tabLst>
                <a:tab pos="8461375" algn="r"/>
              </a:tabLst>
            </a:pPr>
            <a:r>
              <a:rPr lang="en-US" sz="2800" dirty="0"/>
              <a:t>Reviewed questions and best practices to consider. </a:t>
            </a:r>
          </a:p>
          <a:p>
            <a:pPr marL="219075" lvl="1" indent="0" defTabSz="342900">
              <a:lnSpc>
                <a:spcPct val="150000"/>
              </a:lnSpc>
              <a:spcBef>
                <a:spcPts val="0"/>
              </a:spcBef>
              <a:spcAft>
                <a:spcPts val="600"/>
              </a:spcAft>
              <a:buClr>
                <a:schemeClr val="accent1"/>
              </a:buClr>
              <a:buNone/>
              <a:tabLst>
                <a:tab pos="8461375" algn="r"/>
              </a:tabLst>
            </a:pPr>
            <a:br>
              <a:rPr lang="en-US" dirty="0"/>
            </a:br>
            <a:r>
              <a:rPr lang="en-US" dirty="0"/>
              <a:t>Complete: </a:t>
            </a:r>
          </a:p>
        </p:txBody>
      </p:sp>
      <p:grpSp>
        <p:nvGrpSpPr>
          <p:cNvPr id="63" name="Group 62"/>
          <p:cNvGrpSpPr/>
          <p:nvPr/>
        </p:nvGrpSpPr>
        <p:grpSpPr>
          <a:xfrm>
            <a:off x="2076093" y="5392863"/>
            <a:ext cx="3817197" cy="543294"/>
            <a:chOff x="4188879" y="4095522"/>
            <a:chExt cx="3817197" cy="543294"/>
          </a:xfrm>
        </p:grpSpPr>
        <p:sp>
          <p:nvSpPr>
            <p:cNvPr id="64" name="TextBox 63"/>
            <p:cNvSpPr txBox="1"/>
            <p:nvPr/>
          </p:nvSpPr>
          <p:spPr>
            <a:xfrm>
              <a:off x="4721202" y="4207929"/>
              <a:ext cx="3284874" cy="430887"/>
            </a:xfrm>
            <a:prstGeom prst="rect">
              <a:avLst/>
            </a:prstGeom>
            <a:noFill/>
          </p:spPr>
          <p:txBody>
            <a:bodyPr wrap="none" rtlCol="0">
              <a:spAutoFit/>
            </a:bodyPr>
            <a:lstStyle/>
            <a:p>
              <a:r>
                <a:rPr lang="en-US" sz="22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095522"/>
              <a:ext cx="532323" cy="532323"/>
            </a:xfrm>
            <a:prstGeom prst="rect">
              <a:avLst/>
            </a:prstGeom>
          </p:spPr>
        </p:pic>
      </p:grpSp>
    </p:spTree>
    <p:custDataLst>
      <p:tags r:id="rId1"/>
    </p:custDataLst>
    <p:extLst>
      <p:ext uri="{BB962C8B-B14F-4D97-AF65-F5344CB8AC3E}">
        <p14:creationId xmlns:p14="http://schemas.microsoft.com/office/powerpoint/2010/main" val="3909515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576110" y="2025755"/>
            <a:ext cx="11115261" cy="3497490"/>
          </a:xfrm>
        </p:spPr>
        <p:txBody>
          <a:bodyPr/>
          <a:lstStyle/>
          <a:p>
            <a:pPr>
              <a:lnSpc>
                <a:spcPct val="100000"/>
              </a:lnSpc>
              <a:spcBef>
                <a:spcPts val="1400"/>
              </a:spcBef>
            </a:pPr>
            <a:r>
              <a:rPr lang="en-US" sz="4800" dirty="0"/>
              <a:t>Up Next: Well-Architected </a:t>
            </a:r>
            <a:br>
              <a:rPr lang="en-US" sz="4800" dirty="0"/>
            </a:br>
            <a:r>
              <a:rPr lang="en-US" sz="4800" dirty="0"/>
              <a:t>Pillar 4-Performance Efficiency</a:t>
            </a:r>
            <a:br>
              <a:rPr lang="en-US" sz="5400" dirty="0"/>
            </a:br>
            <a:endParaRPr lang="en-US" sz="5400" dirty="0"/>
          </a:p>
        </p:txBody>
      </p:sp>
    </p:spTree>
    <p:extLst>
      <p:ext uri="{BB962C8B-B14F-4D97-AF65-F5344CB8AC3E}">
        <p14:creationId xmlns:p14="http://schemas.microsoft.com/office/powerpoint/2010/main" val="3682950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35010" y="2810934"/>
            <a:ext cx="7065364" cy="834496"/>
          </a:xfrm>
        </p:spPr>
        <p:txBody>
          <a:bodyPr>
            <a:noAutofit/>
          </a:bodyPr>
          <a:lstStyle/>
          <a:p>
            <a:r>
              <a:rPr lang="en-US" sz="4400" dirty="0"/>
              <a:t>Thanks for participating!</a:t>
            </a:r>
          </a:p>
        </p:txBody>
      </p:sp>
      <p:sp>
        <p:nvSpPr>
          <p:cNvPr id="5" name="TextBox 4"/>
          <p:cNvSpPr txBox="1"/>
          <p:nvPr/>
        </p:nvSpPr>
        <p:spPr>
          <a:xfrm>
            <a:off x="444708" y="4987476"/>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Well-Architected Pillar 3: Reliability</a:t>
            </a:r>
          </a:p>
        </p:txBody>
      </p:sp>
      <p:sp>
        <p:nvSpPr>
          <p:cNvPr id="5" name="Content Placeholder 4"/>
          <p:cNvSpPr>
            <a:spLocks noGrp="1"/>
          </p:cNvSpPr>
          <p:nvPr>
            <p:ph idx="1"/>
          </p:nvPr>
        </p:nvSpPr>
        <p:spPr/>
        <p:txBody>
          <a:bodyPr/>
          <a:lstStyle/>
          <a:p>
            <a:pPr marL="0" indent="0">
              <a:buNone/>
            </a:pPr>
            <a:r>
              <a:rPr lang="en-US" dirty="0"/>
              <a:t>The ability of a system to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recover</a:t>
            </a:r>
            <a:r>
              <a:rPr lang="en-US" dirty="0"/>
              <a:t> from infrastructure or service failures,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dynamically acquire </a:t>
            </a:r>
            <a:r>
              <a:rPr lang="en-US" dirty="0"/>
              <a:t>computing resources to meet demand, and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mitigate disruptions </a:t>
            </a:r>
            <a:r>
              <a:rPr lang="en-US" dirty="0"/>
              <a:t>such as misconfigurations or transient network issues.</a:t>
            </a:r>
          </a:p>
          <a:p>
            <a:endParaRPr lang="en-US" sz="2133" dirty="0"/>
          </a:p>
          <a:p>
            <a:pPr marL="1203325" lvl="1">
              <a:spcBef>
                <a:spcPts val="1800"/>
              </a:spcBef>
            </a:pPr>
            <a:r>
              <a:rPr lang="en-US" sz="2800" dirty="0"/>
              <a:t>Foundations</a:t>
            </a:r>
          </a:p>
          <a:p>
            <a:pPr marL="1203325" lvl="1">
              <a:spcBef>
                <a:spcPts val="1800"/>
              </a:spcBef>
            </a:pPr>
            <a:r>
              <a:rPr lang="en-US" sz="2800" dirty="0"/>
              <a:t>Change management</a:t>
            </a:r>
          </a:p>
          <a:p>
            <a:pPr marL="1203325" lvl="1">
              <a:spcBef>
                <a:spcPts val="1800"/>
              </a:spcBef>
            </a:pPr>
            <a:r>
              <a:rPr lang="en-US" sz="2800" dirty="0"/>
              <a:t>Failure management</a:t>
            </a:r>
          </a:p>
          <a:p>
            <a:endParaRPr lang="en-US" dirty="0"/>
          </a:p>
          <a:p>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07433" y="3220662"/>
            <a:ext cx="2774847" cy="2774847"/>
          </a:xfrm>
          <a:prstGeom prst="rect">
            <a:avLst/>
          </a:prstGeom>
        </p:spPr>
      </p:pic>
    </p:spTree>
    <p:custDataLst>
      <p:tags r:id="rId1"/>
    </p:custDataLst>
    <p:extLst>
      <p:ext uri="{BB962C8B-B14F-4D97-AF65-F5344CB8AC3E}">
        <p14:creationId xmlns:p14="http://schemas.microsoft.com/office/powerpoint/2010/main" val="185816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 Design Principles</a:t>
            </a:r>
          </a:p>
        </p:txBody>
      </p:sp>
      <p:sp>
        <p:nvSpPr>
          <p:cNvPr id="6" name="Content Placeholder 5"/>
          <p:cNvSpPr>
            <a:spLocks noGrp="1"/>
          </p:cNvSpPr>
          <p:nvPr>
            <p:ph idx="1"/>
          </p:nvPr>
        </p:nvSpPr>
        <p:spPr/>
        <p:txBody>
          <a:bodyPr/>
          <a:lstStyle/>
          <a:p>
            <a:pPr>
              <a:spcBef>
                <a:spcPts val="1800"/>
              </a:spcBef>
            </a:pPr>
            <a:r>
              <a:rPr lang="en-US" dirty="0"/>
              <a:t>Test recovery procedures.</a:t>
            </a:r>
          </a:p>
          <a:p>
            <a:pPr>
              <a:spcBef>
                <a:spcPts val="1800"/>
              </a:spcBef>
            </a:pPr>
            <a:r>
              <a:rPr lang="en-US" dirty="0"/>
              <a:t>Automatically recover from failure.</a:t>
            </a:r>
          </a:p>
          <a:p>
            <a:pPr>
              <a:spcBef>
                <a:spcPts val="1800"/>
              </a:spcBef>
            </a:pPr>
            <a:r>
              <a:rPr lang="en-US" dirty="0"/>
              <a:t>Scale horizontally to increase aggregate system availability.</a:t>
            </a:r>
          </a:p>
          <a:p>
            <a:pPr>
              <a:spcBef>
                <a:spcPts val="1800"/>
              </a:spcBef>
            </a:pPr>
            <a:r>
              <a:rPr lang="en-US" dirty="0"/>
              <a:t>Stop guessing capacity.</a:t>
            </a:r>
          </a:p>
          <a:p>
            <a:pPr>
              <a:spcBef>
                <a:spcPts val="1800"/>
              </a:spcBef>
            </a:pPr>
            <a:r>
              <a:rPr lang="en-US" dirty="0"/>
              <a:t>Manage change in automation.</a:t>
            </a:r>
          </a:p>
          <a:p>
            <a:endParaRPr lang="en-US" dirty="0"/>
          </a:p>
          <a:p>
            <a:pPr marL="457189" indent="-457189">
              <a:buFont typeface="Arial" panose="020B0604020202020204" pitchFamily="34" charset="0"/>
              <a:buChar char="•"/>
            </a:pP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51210" y="5240047"/>
            <a:ext cx="1405180" cy="1405180"/>
          </a:xfrm>
          <a:prstGeom prst="rect">
            <a:avLst/>
          </a:prstGeom>
        </p:spPr>
      </p:pic>
    </p:spTree>
    <p:custDataLst>
      <p:tags r:id="rId1"/>
    </p:custDataLst>
    <p:extLst>
      <p:ext uri="{BB962C8B-B14F-4D97-AF65-F5344CB8AC3E}">
        <p14:creationId xmlns:p14="http://schemas.microsoft.com/office/powerpoint/2010/main" val="685006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Services for Reliability</a:t>
            </a:r>
          </a:p>
        </p:txBody>
      </p:sp>
      <p:graphicFrame>
        <p:nvGraphicFramePr>
          <p:cNvPr id="4" name="Table 3"/>
          <p:cNvGraphicFramePr>
            <a:graphicFrameLocks noGrp="1"/>
          </p:cNvGraphicFramePr>
          <p:nvPr>
            <p:extLst>
              <p:ext uri="{D42A27DB-BD31-4B8C-83A1-F6EECF244321}">
                <p14:modId xmlns:p14="http://schemas.microsoft.com/office/powerpoint/2010/main" val="4243374835"/>
              </p:ext>
            </p:extLst>
          </p:nvPr>
        </p:nvGraphicFramePr>
        <p:xfrm>
          <a:off x="983179" y="1648891"/>
          <a:ext cx="10248039" cy="4374073"/>
        </p:xfrm>
        <a:graphic>
          <a:graphicData uri="http://schemas.openxmlformats.org/drawingml/2006/table">
            <a:tbl>
              <a:tblPr firstRow="1" bandRow="1">
                <a:tableStyleId>{69012ECD-51FC-41F1-AA8D-1B2483CD663E}</a:tableStyleId>
              </a:tblPr>
              <a:tblGrid>
                <a:gridCol w="3202174">
                  <a:extLst>
                    <a:ext uri="{9D8B030D-6E8A-4147-A177-3AD203B41FA5}">
                      <a16:colId xmlns:a16="http://schemas.microsoft.com/office/drawing/2014/main" val="20000"/>
                    </a:ext>
                  </a:extLst>
                </a:gridCol>
                <a:gridCol w="7045865">
                  <a:extLst>
                    <a:ext uri="{9D8B030D-6E8A-4147-A177-3AD203B41FA5}">
                      <a16:colId xmlns:a16="http://schemas.microsoft.com/office/drawing/2014/main" val="20001"/>
                    </a:ext>
                  </a:extLst>
                </a:gridCol>
              </a:tblGrid>
              <a:tr h="711028">
                <a:tc>
                  <a:txBody>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Areas</a:t>
                      </a:r>
                    </a:p>
                  </a:txBody>
                  <a:tcPr marL="121920" marR="121920" marT="60960" marB="60960"/>
                </a:tc>
                <a:tc>
                  <a:txBody>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Key Services</a:t>
                      </a:r>
                    </a:p>
                  </a:txBody>
                  <a:tcPr marL="121920" marR="121920" marT="60960" marB="60960"/>
                </a:tc>
                <a:extLst>
                  <a:ext uri="{0D108BD9-81ED-4DB2-BD59-A6C34878D82A}">
                    <a16:rowId xmlns:a16="http://schemas.microsoft.com/office/drawing/2014/main" val="10000"/>
                  </a:ext>
                </a:extLst>
              </a:tr>
              <a:tr h="1221015">
                <a:tc>
                  <a:txBody>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Foundations</a:t>
                      </a:r>
                    </a:p>
                  </a:txBody>
                  <a:tcPr marL="121920" marR="121920" marT="60960" marB="60960"/>
                </a:tc>
                <a:tc>
                  <a:txBody>
                    <a:bodyP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1"/>
                  </a:ext>
                </a:extLst>
              </a:tr>
              <a:tr h="1221015">
                <a:tc>
                  <a:txBody>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Change management</a:t>
                      </a:r>
                    </a:p>
                  </a:txBody>
                  <a:tcPr marL="121920" marR="121920" marT="60960" marB="60960"/>
                </a:tc>
                <a:tc>
                  <a:txBody>
                    <a:bodyP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2"/>
                  </a:ext>
                </a:extLst>
              </a:tr>
              <a:tr h="1221015">
                <a:tc>
                  <a:txBody>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Failure management</a:t>
                      </a:r>
                    </a:p>
                  </a:txBody>
                  <a:tcPr marL="121920" marR="121920" marT="60960" marB="60960"/>
                </a:tc>
                <a:tc>
                  <a:txBody>
                    <a:bodyP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3"/>
                  </a:ext>
                </a:extLst>
              </a:tr>
            </a:tbl>
          </a:graphicData>
        </a:graphic>
      </p:graphicFrame>
      <p:pic>
        <p:nvPicPr>
          <p:cNvPr id="17" name="Picture 16" descr="I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4477" y="2401267"/>
            <a:ext cx="833669" cy="833669"/>
          </a:xfrm>
          <a:prstGeom prst="rect">
            <a:avLst/>
          </a:prstGeom>
        </p:spPr>
      </p:pic>
      <p:sp>
        <p:nvSpPr>
          <p:cNvPr id="18" name="TextBox 17"/>
          <p:cNvSpPr txBox="1"/>
          <p:nvPr/>
        </p:nvSpPr>
        <p:spPr>
          <a:xfrm>
            <a:off x="4546905" y="3313277"/>
            <a:ext cx="1128812" cy="21544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AWS IAM</a:t>
            </a:r>
          </a:p>
        </p:txBody>
      </p:sp>
      <p:pic>
        <p:nvPicPr>
          <p:cNvPr id="19" name="Picture 18" descr="VP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109" y="2440479"/>
            <a:ext cx="771928" cy="771928"/>
          </a:xfrm>
          <a:prstGeom prst="rect">
            <a:avLst/>
          </a:prstGeom>
        </p:spPr>
      </p:pic>
      <p:sp>
        <p:nvSpPr>
          <p:cNvPr id="20" name="TextBox 54"/>
          <p:cNvSpPr txBox="1"/>
          <p:nvPr/>
        </p:nvSpPr>
        <p:spPr>
          <a:xfrm>
            <a:off x="6245039" y="3288652"/>
            <a:ext cx="1098067" cy="21544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VPC</a:t>
            </a:r>
          </a:p>
        </p:txBody>
      </p:sp>
      <p:sp>
        <p:nvSpPr>
          <p:cNvPr id="27" name="TextBox 24"/>
          <p:cNvSpPr txBox="1"/>
          <p:nvPr/>
        </p:nvSpPr>
        <p:spPr>
          <a:xfrm>
            <a:off x="4304417" y="4500458"/>
            <a:ext cx="1668974" cy="21544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AWS CloudTrail</a:t>
            </a:r>
          </a:p>
        </p:txBody>
      </p:sp>
      <p:pic>
        <p:nvPicPr>
          <p:cNvPr id="28" name="Picture 27" descr="CloudTrail.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0229" y="3706801"/>
            <a:ext cx="542165" cy="650599"/>
          </a:xfrm>
          <a:prstGeom prst="rect">
            <a:avLst/>
          </a:prstGeom>
        </p:spPr>
      </p:pic>
      <p:sp>
        <p:nvSpPr>
          <p:cNvPr id="29" name="TextBox 12"/>
          <p:cNvSpPr txBox="1"/>
          <p:nvPr/>
        </p:nvSpPr>
        <p:spPr>
          <a:xfrm>
            <a:off x="6256510" y="4492439"/>
            <a:ext cx="1129435" cy="21544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AWS Config</a:t>
            </a:r>
          </a:p>
        </p:txBody>
      </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6007" y="3590834"/>
            <a:ext cx="950444" cy="950444"/>
          </a:xfrm>
          <a:prstGeom prst="rect">
            <a:avLst/>
          </a:prstGeom>
        </p:spPr>
      </p:pic>
      <p:pic>
        <p:nvPicPr>
          <p:cNvPr id="31" name="Picture 30" descr="CloudFormati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500" y="4839039"/>
            <a:ext cx="835625" cy="835625"/>
          </a:xfrm>
          <a:prstGeom prst="rect">
            <a:avLst/>
          </a:prstGeom>
        </p:spPr>
      </p:pic>
      <p:sp>
        <p:nvSpPr>
          <p:cNvPr id="32" name="TextBox 28"/>
          <p:cNvSpPr txBox="1"/>
          <p:nvPr/>
        </p:nvSpPr>
        <p:spPr>
          <a:xfrm>
            <a:off x="4011815" y="5686715"/>
            <a:ext cx="2265159" cy="21544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AWS CloudFormation</a:t>
            </a:r>
          </a:p>
        </p:txBody>
      </p:sp>
      <p:sp>
        <p:nvSpPr>
          <p:cNvPr id="22" name="Oval 21"/>
          <p:cNvSpPr/>
          <p:nvPr/>
        </p:nvSpPr>
        <p:spPr>
          <a:xfrm>
            <a:off x="10166489" y="944219"/>
            <a:ext cx="1591500" cy="1542504"/>
          </a:xfrm>
          <a:prstGeom prst="ellipse">
            <a:avLst/>
          </a:prstGeom>
          <a:solidFill>
            <a:srgbClr val="FFFFCC"/>
          </a:solidFill>
          <a:ln w="285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descr="CloudWatch.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07580" y="1099900"/>
            <a:ext cx="700907" cy="700907"/>
          </a:xfrm>
          <a:prstGeom prst="rect">
            <a:avLst/>
          </a:prstGeom>
        </p:spPr>
      </p:pic>
      <p:sp>
        <p:nvSpPr>
          <p:cNvPr id="15" name="TextBox 21"/>
          <p:cNvSpPr txBox="1"/>
          <p:nvPr/>
        </p:nvSpPr>
        <p:spPr>
          <a:xfrm>
            <a:off x="10158077" y="1800808"/>
            <a:ext cx="1599912" cy="4102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CloudWatch</a:t>
            </a:r>
          </a:p>
        </p:txBody>
      </p:sp>
      <p:grpSp>
        <p:nvGrpSpPr>
          <p:cNvPr id="25" name="Group 24"/>
          <p:cNvGrpSpPr/>
          <p:nvPr/>
        </p:nvGrpSpPr>
        <p:grpSpPr>
          <a:xfrm>
            <a:off x="7622763" y="2224072"/>
            <a:ext cx="1689614" cy="1326486"/>
            <a:chOff x="4831864" y="2176068"/>
            <a:chExt cx="1394719" cy="1054360"/>
          </a:xfrm>
        </p:grpSpPr>
        <p:sp>
          <p:nvSpPr>
            <p:cNvPr id="26" name="TextBox 8"/>
            <p:cNvSpPr txBox="1"/>
            <p:nvPr/>
          </p:nvSpPr>
          <p:spPr>
            <a:xfrm>
              <a:off x="4831864" y="2887937"/>
              <a:ext cx="1394719" cy="34249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Trusted Advisor</a:t>
              </a:r>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58791" y="2176068"/>
              <a:ext cx="785580" cy="785580"/>
            </a:xfrm>
            <a:prstGeom prst="rect">
              <a:avLst/>
            </a:prstGeom>
            <a:noFill/>
          </p:spPr>
        </p:pic>
      </p:grpSp>
      <p:grpSp>
        <p:nvGrpSpPr>
          <p:cNvPr id="35" name="Group 34"/>
          <p:cNvGrpSpPr/>
          <p:nvPr/>
        </p:nvGrpSpPr>
        <p:grpSpPr>
          <a:xfrm>
            <a:off x="9437168" y="2485243"/>
            <a:ext cx="1320356" cy="999553"/>
            <a:chOff x="6293268" y="1730064"/>
            <a:chExt cx="1202013" cy="866072"/>
          </a:xfrm>
        </p:grpSpPr>
        <p:pic>
          <p:nvPicPr>
            <p:cNvPr id="36" name="Picture 35"/>
            <p:cNvPicPr>
              <a:picLocks noChangeAspect="1"/>
            </p:cNvPicPr>
            <p:nvPr/>
          </p:nvPicPr>
          <p:blipFill rotWithShape="1">
            <a:blip r:embed="rId11"/>
            <a:srcRect b="13081"/>
            <a:stretch/>
          </p:blipFill>
          <p:spPr>
            <a:xfrm>
              <a:off x="6588824" y="1730064"/>
              <a:ext cx="650267" cy="596091"/>
            </a:xfrm>
            <a:prstGeom prst="rect">
              <a:avLst/>
            </a:prstGeom>
          </p:spPr>
        </p:pic>
        <p:sp>
          <p:nvSpPr>
            <p:cNvPr id="37" name="TextBox 8"/>
            <p:cNvSpPr txBox="1"/>
            <p:nvPr/>
          </p:nvSpPr>
          <p:spPr>
            <a:xfrm>
              <a:off x="6293268" y="2409463"/>
              <a:ext cx="1202013" cy="186673"/>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AWS Shield</a:t>
              </a:r>
            </a:p>
          </p:txBody>
        </p:sp>
      </p:grpSp>
      <p:pic>
        <p:nvPicPr>
          <p:cNvPr id="38" name="Picture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3363" y="3631936"/>
            <a:ext cx="656217" cy="744896"/>
          </a:xfrm>
          <a:prstGeom prst="rect">
            <a:avLst/>
          </a:prstGeom>
        </p:spPr>
      </p:pic>
      <p:sp>
        <p:nvSpPr>
          <p:cNvPr id="39" name="TextBox 38"/>
          <p:cNvSpPr txBox="1"/>
          <p:nvPr/>
        </p:nvSpPr>
        <p:spPr>
          <a:xfrm>
            <a:off x="7487096" y="4471458"/>
            <a:ext cx="1960948" cy="572729"/>
          </a:xfrm>
          <a:prstGeom prst="rect">
            <a:avLst/>
          </a:prstGeom>
          <a:noFill/>
        </p:spPr>
        <p:txBody>
          <a:bodyPr wrap="square" lIns="0" tIns="0" rIns="0" bIns="0" rtlCol="0" anchor="t">
            <a:no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grpSp>
        <p:nvGrpSpPr>
          <p:cNvPr id="40" name="Group 39"/>
          <p:cNvGrpSpPr/>
          <p:nvPr/>
        </p:nvGrpSpPr>
        <p:grpSpPr>
          <a:xfrm>
            <a:off x="9569238" y="3582750"/>
            <a:ext cx="1099457" cy="1111622"/>
            <a:chOff x="3215606" y="1087462"/>
            <a:chExt cx="1099457" cy="1111622"/>
          </a:xfrm>
        </p:grpSpPr>
        <p:pic>
          <p:nvPicPr>
            <p:cNvPr id="41" name="Picture 40" descr="Auto-Scaling.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8204" y="1087462"/>
              <a:ext cx="919082" cy="919082"/>
            </a:xfrm>
            <a:prstGeom prst="rect">
              <a:avLst/>
            </a:prstGeom>
          </p:spPr>
        </p:pic>
        <p:sp>
          <p:nvSpPr>
            <p:cNvPr id="42" name="TextBox 39"/>
            <p:cNvSpPr txBox="1"/>
            <p:nvPr/>
          </p:nvSpPr>
          <p:spPr>
            <a:xfrm>
              <a:off x="3215606" y="1983640"/>
              <a:ext cx="1099457" cy="21544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Auto Scaling</a:t>
              </a:r>
            </a:p>
          </p:txBody>
        </p:sp>
      </p:grpSp>
      <p:grpSp>
        <p:nvGrpSpPr>
          <p:cNvPr id="43" name="Group 42"/>
          <p:cNvGrpSpPr/>
          <p:nvPr/>
        </p:nvGrpSpPr>
        <p:grpSpPr>
          <a:xfrm>
            <a:off x="6146380" y="4852167"/>
            <a:ext cx="1340716" cy="1052207"/>
            <a:chOff x="5786158" y="1412888"/>
            <a:chExt cx="943868" cy="740757"/>
          </a:xfrm>
        </p:grpSpPr>
        <p:sp>
          <p:nvSpPr>
            <p:cNvPr id="44" name="TextBox 21"/>
            <p:cNvSpPr txBox="1"/>
            <p:nvPr/>
          </p:nvSpPr>
          <p:spPr>
            <a:xfrm>
              <a:off x="5786158" y="2001972"/>
              <a:ext cx="943868" cy="151673"/>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S3</a:t>
              </a:r>
            </a:p>
          </p:txBody>
        </p:sp>
        <p:pic>
          <p:nvPicPr>
            <p:cNvPr id="45" name="Picture 44" descr="S3.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4223" y="1412888"/>
              <a:ext cx="548640" cy="548640"/>
            </a:xfrm>
            <a:prstGeom prst="rect">
              <a:avLst/>
            </a:prstGeom>
          </p:spPr>
        </p:pic>
      </p:grpSp>
      <p:grpSp>
        <p:nvGrpSpPr>
          <p:cNvPr id="46" name="Group 45"/>
          <p:cNvGrpSpPr/>
          <p:nvPr/>
        </p:nvGrpSpPr>
        <p:grpSpPr>
          <a:xfrm>
            <a:off x="7588247" y="4860075"/>
            <a:ext cx="1852791" cy="1031610"/>
            <a:chOff x="6861884" y="1428379"/>
            <a:chExt cx="1304371" cy="726257"/>
          </a:xfrm>
        </p:grpSpPr>
        <p:pic>
          <p:nvPicPr>
            <p:cNvPr id="47" name="Picture 46" descr="Glacier.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57948" y="1428379"/>
              <a:ext cx="548640" cy="548640"/>
            </a:xfrm>
            <a:prstGeom prst="rect">
              <a:avLst/>
            </a:prstGeom>
          </p:spPr>
        </p:pic>
        <p:sp>
          <p:nvSpPr>
            <p:cNvPr id="48" name="TextBox 14"/>
            <p:cNvSpPr txBox="1"/>
            <p:nvPr/>
          </p:nvSpPr>
          <p:spPr>
            <a:xfrm>
              <a:off x="6861884" y="2002963"/>
              <a:ext cx="1304371" cy="151673"/>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grpSp>
      <p:grpSp>
        <p:nvGrpSpPr>
          <p:cNvPr id="49" name="Group 48"/>
          <p:cNvGrpSpPr/>
          <p:nvPr/>
        </p:nvGrpSpPr>
        <p:grpSpPr>
          <a:xfrm>
            <a:off x="9689270" y="4845654"/>
            <a:ext cx="909201" cy="1083138"/>
            <a:chOff x="6880605" y="3623036"/>
            <a:chExt cx="640080" cy="762532"/>
          </a:xfrm>
        </p:grpSpPr>
        <p:sp>
          <p:nvSpPr>
            <p:cNvPr id="50" name="TextBox 49"/>
            <p:cNvSpPr txBox="1"/>
            <p:nvPr/>
          </p:nvSpPr>
          <p:spPr>
            <a:xfrm>
              <a:off x="6880605" y="4230120"/>
              <a:ext cx="640080" cy="155448"/>
            </a:xfrm>
            <a:prstGeom prst="rect">
              <a:avLst/>
            </a:prstGeom>
            <a:noFill/>
          </p:spPr>
          <p:txBody>
            <a:bodyPr wrap="square" lIns="0" tIns="0" rIns="0" bIns="0" rtlCol="0" anchor="t">
              <a:noAutofit/>
            </a:bodyPr>
            <a:lstStyle/>
            <a:p>
              <a:pPr algn="ctr"/>
              <a:r>
                <a:rPr lang="en-US" sz="1400" b="1" spc="-50" dirty="0">
                  <a:latin typeface="Amazon Ember" panose="020B0603020204020204" pitchFamily="34" charset="0"/>
                  <a:ea typeface="Amazon Ember" panose="020B0603020204020204" pitchFamily="34" charset="0"/>
                  <a:cs typeface="Amazon Ember" panose="020B0603020204020204" pitchFamily="34" charset="0"/>
                </a:rPr>
                <a:t>AWS KMS</a:t>
              </a:r>
            </a:p>
          </p:txBody>
        </p:sp>
        <p:pic>
          <p:nvPicPr>
            <p:cNvPr id="51" name="Picture 5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44752" y="3623036"/>
              <a:ext cx="470061" cy="564073"/>
            </a:xfrm>
            <a:prstGeom prst="rect">
              <a:avLst/>
            </a:prstGeom>
          </p:spPr>
        </p:pic>
      </p:grpSp>
    </p:spTree>
    <p:custDataLst>
      <p:tags r:id="rId1"/>
    </p:custDataLst>
    <p:extLst>
      <p:ext uri="{BB962C8B-B14F-4D97-AF65-F5344CB8AC3E}">
        <p14:creationId xmlns:p14="http://schemas.microsoft.com/office/powerpoint/2010/main" val="2583573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382983"/>
            <a:ext cx="11095836" cy="1980554"/>
          </a:xfrm>
        </p:spPr>
        <p:txBody>
          <a:bodyPr>
            <a:noAutofit/>
          </a:bodyPr>
          <a:lstStyle/>
          <a:p>
            <a:r>
              <a:rPr lang="en-US" sz="4800" dirty="0"/>
              <a:t>Part 2: Making Your Infrastructure </a:t>
            </a:r>
            <a:br>
              <a:rPr lang="en-US" sz="4800" dirty="0"/>
            </a:br>
            <a:r>
              <a:rPr lang="en-US" sz="4800" dirty="0"/>
              <a:t>More Reliable</a:t>
            </a:r>
          </a:p>
        </p:txBody>
      </p:sp>
    </p:spTree>
    <p:custDataLst>
      <p:tags r:id="rId1"/>
    </p:custDataLst>
    <p:extLst>
      <p:ext uri="{BB962C8B-B14F-4D97-AF65-F5344CB8AC3E}">
        <p14:creationId xmlns:p14="http://schemas.microsoft.com/office/powerpoint/2010/main" val="2463449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Disaster Recovery on AWS</a:t>
            </a:r>
          </a:p>
        </p:txBody>
      </p:sp>
      <p:sp>
        <p:nvSpPr>
          <p:cNvPr id="3" name="Content Placeholder 2"/>
          <p:cNvSpPr>
            <a:spLocks noGrp="1"/>
          </p:cNvSpPr>
          <p:nvPr>
            <p:ph idx="1"/>
          </p:nvPr>
        </p:nvSpPr>
        <p:spPr/>
        <p:txBody>
          <a:bodyPr/>
          <a:lstStyle/>
          <a:p>
            <a:pPr marL="0" indent="0">
              <a:spcBef>
                <a:spcPts val="2400"/>
              </a:spcBef>
              <a:buNone/>
            </a:pPr>
            <a:r>
              <a:rPr lang="en-US" dirty="0"/>
              <a:t>Example architectural patterns (sorted from highest to lowest RTO/RPO):</a:t>
            </a:r>
          </a:p>
          <a:p>
            <a:pPr marL="609585" lvl="1">
              <a:spcBef>
                <a:spcPts val="2400"/>
              </a:spcBef>
              <a:buClr>
                <a:schemeClr val="bg2">
                  <a:lumMod val="10000"/>
                </a:schemeClr>
              </a:buClr>
            </a:pPr>
            <a:r>
              <a:rPr lang="en-US" sz="2800" dirty="0"/>
              <a:t>Backup and Restore</a:t>
            </a:r>
          </a:p>
          <a:p>
            <a:pPr marL="609585" lvl="1">
              <a:spcBef>
                <a:spcPts val="2400"/>
              </a:spcBef>
              <a:buClr>
                <a:schemeClr val="bg2">
                  <a:lumMod val="10000"/>
                </a:schemeClr>
              </a:buClr>
            </a:pPr>
            <a:r>
              <a:rPr lang="en-US" sz="2800" dirty="0"/>
              <a:t>Pilot Light</a:t>
            </a:r>
          </a:p>
          <a:p>
            <a:pPr marL="609585" lvl="1">
              <a:spcBef>
                <a:spcPts val="2400"/>
              </a:spcBef>
              <a:buClr>
                <a:schemeClr val="bg2">
                  <a:lumMod val="10000"/>
                </a:schemeClr>
              </a:buClr>
            </a:pPr>
            <a:r>
              <a:rPr lang="en-US" sz="2800" dirty="0"/>
              <a:t>Fully Working Low-Capacity Standby</a:t>
            </a:r>
          </a:p>
          <a:p>
            <a:pPr marL="609585" lvl="1">
              <a:spcBef>
                <a:spcPts val="2400"/>
              </a:spcBef>
              <a:buClr>
                <a:schemeClr val="bg2">
                  <a:lumMod val="10000"/>
                </a:schemeClr>
              </a:buClr>
            </a:pPr>
            <a:r>
              <a:rPr lang="en-US" sz="2800" dirty="0"/>
              <a:t>Multi-Site Active-Active</a:t>
            </a:r>
            <a:br>
              <a:rPr lang="en-US" sz="2800" dirty="0"/>
            </a:br>
            <a:endParaRPr lang="en-US" sz="2800" dirty="0"/>
          </a:p>
        </p:txBody>
      </p:sp>
    </p:spTree>
    <p:custDataLst>
      <p:tags r:id="rId1"/>
    </p:custDataLst>
    <p:extLst>
      <p:ext uri="{BB962C8B-B14F-4D97-AF65-F5344CB8AC3E}">
        <p14:creationId xmlns:p14="http://schemas.microsoft.com/office/powerpoint/2010/main" val="999221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5124</TotalTime>
  <Words>5281</Words>
  <Application>Microsoft Macintosh PowerPoint</Application>
  <PresentationFormat>Widescreen</PresentationFormat>
  <Paragraphs>674</Paragraphs>
  <Slides>48</Slides>
  <Notes>48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MS Mincho</vt:lpstr>
      <vt:lpstr>Amazon Ember</vt:lpstr>
      <vt:lpstr>Amazon Ember Light</vt:lpstr>
      <vt:lpstr>Amazon Ember Medium</vt:lpstr>
      <vt:lpstr>Arial</vt:lpstr>
      <vt:lpstr>Calibri</vt:lpstr>
      <vt:lpstr>Helvetica Neue LT Std 65 Medium</vt:lpstr>
      <vt:lpstr>Times New Roman</vt:lpstr>
      <vt:lpstr>Wingdings</vt:lpstr>
      <vt:lpstr>Office Theme</vt:lpstr>
      <vt:lpstr>Image</vt:lpstr>
      <vt:lpstr>   Module 11:                      Well-Architected  Pillar 3-Reliability</vt:lpstr>
      <vt:lpstr>What’s In This Module</vt:lpstr>
      <vt:lpstr>Module Objectives</vt:lpstr>
      <vt:lpstr>Part 1: Principles of the Reliability Pillar</vt:lpstr>
      <vt:lpstr>Well-Architected Pillar 3: Reliability</vt:lpstr>
      <vt:lpstr>Reliability: Design Principles</vt:lpstr>
      <vt:lpstr>Key Services for Reliability</vt:lpstr>
      <vt:lpstr>Part 2: Making Your Infrastructure  More Reliable</vt:lpstr>
      <vt:lpstr>Disaster Recovery on AWS</vt:lpstr>
      <vt:lpstr>Backup and Restore</vt:lpstr>
      <vt:lpstr>Backup and Restore</vt:lpstr>
      <vt:lpstr>Backup and Restore</vt:lpstr>
      <vt:lpstr>Backup and Restore</vt:lpstr>
      <vt:lpstr>Pilot Light</vt:lpstr>
      <vt:lpstr>Pilot Light</vt:lpstr>
      <vt:lpstr>Pilot Light</vt:lpstr>
      <vt:lpstr>Pilot Light</vt:lpstr>
      <vt:lpstr>Fully Working Low-Capacity Standby</vt:lpstr>
      <vt:lpstr>Fully Working Low-Capacity Standby</vt:lpstr>
      <vt:lpstr>Fully Working Low-Capacity Standby</vt:lpstr>
      <vt:lpstr>Fully Working Low-Capacity Standby</vt:lpstr>
      <vt:lpstr>Multi-Site Active-Active</vt:lpstr>
      <vt:lpstr>Multi-Site Active-Active</vt:lpstr>
      <vt:lpstr>Best Practices for Being Prepared</vt:lpstr>
      <vt:lpstr>Advantages of Disaster Recovery with AWS</vt:lpstr>
      <vt:lpstr>Managed Desktops in the Cloud</vt:lpstr>
      <vt:lpstr>Exercise: Improve This Architecture</vt:lpstr>
      <vt:lpstr>Exercise: Reliability</vt:lpstr>
      <vt:lpstr>Exercise: Reliability</vt:lpstr>
      <vt:lpstr>Exercise: Reliability</vt:lpstr>
      <vt:lpstr>Lab: Multi-Region Failover  with Amazon Route 53</vt:lpstr>
      <vt:lpstr>Lab: Scenario</vt:lpstr>
      <vt:lpstr>Lab: Tasks</vt:lpstr>
      <vt:lpstr>Lab: Final Product</vt:lpstr>
      <vt:lpstr>Additional Resources</vt:lpstr>
      <vt:lpstr>Part 3: Reliability Pillar Questions</vt:lpstr>
      <vt:lpstr>Reliability Question #1</vt:lpstr>
      <vt:lpstr>Reliability Question #2</vt:lpstr>
      <vt:lpstr>Reliability Question #3</vt:lpstr>
      <vt:lpstr>Reliability Question #4</vt:lpstr>
      <vt:lpstr>Reliability Question #5</vt:lpstr>
      <vt:lpstr>Reliability Question #6</vt:lpstr>
      <vt:lpstr>Reliability Question #7</vt:lpstr>
      <vt:lpstr>Reliability Question #8</vt:lpstr>
      <vt:lpstr>Reliability Question #9</vt:lpstr>
      <vt:lpstr>Review                                                </vt:lpstr>
      <vt:lpstr>Up Next: Well-Architected  Pillar 4-Performance Efficiency </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Carrie Stepp</dc:creator>
  <cp:keywords/>
  <dc:description/>
  <cp:lastModifiedBy>Microsoft Office User</cp:lastModifiedBy>
  <cp:revision>544</cp:revision>
  <cp:lastPrinted>2017-08-03T20:30:13Z</cp:lastPrinted>
  <dcterms:created xsi:type="dcterms:W3CDTF">2017-05-11T23:06:57Z</dcterms:created>
  <dcterms:modified xsi:type="dcterms:W3CDTF">2019-04-09T18:19:09Z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C1936B35-1EAE-4480-B0A8-25F05F7C2534</vt:lpwstr>
  </property>
  <property fmtid="{D5CDD505-2E9C-101B-9397-08002B2CF9AE}" pid="3" name="ArticulatePath">
    <vt:lpwstr>T&amp;C_PPT_template_100level_newbrand</vt:lpwstr>
  </property>
</Properties>
</file>